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3" autoCompressPictures="0">
  <p:sldMasterIdLst>
    <p:sldMasterId id="2147483648" r:id="rId1"/>
  </p:sldMasterIdLst>
  <p:notesMasterIdLst>
    <p:notesMasterId r:id="rId24"/>
  </p:notesMasterIdLst>
  <p:sldIdLst>
    <p:sldId id="256" r:id="rId3"/>
    <p:sldId id="610" r:id="rId4"/>
    <p:sldId id="661" r:id="rId5"/>
    <p:sldId id="563" r:id="rId6"/>
    <p:sldId id="667" r:id="rId7"/>
    <p:sldId id="662" r:id="rId8"/>
    <p:sldId id="663" r:id="rId9"/>
    <p:sldId id="664" r:id="rId10"/>
    <p:sldId id="665" r:id="rId11"/>
    <p:sldId id="666" r:id="rId12"/>
    <p:sldId id="672" r:id="rId13"/>
    <p:sldId id="673" r:id="rId14"/>
    <p:sldId id="674" r:id="rId15"/>
    <p:sldId id="698" r:id="rId16"/>
    <p:sldId id="675" r:id="rId17"/>
    <p:sldId id="561" r:id="rId18"/>
    <p:sldId id="562" r:id="rId19"/>
    <p:sldId id="564" r:id="rId20"/>
    <p:sldId id="565" r:id="rId21"/>
    <p:sldId id="567" r:id="rId22"/>
    <p:sldId id="568" r:id="rId23"/>
  </p:sldIdLst>
  <p:sldSz cx="12192000" cy="6858000"/>
  <p:notesSz cx="6858000" cy="9144000"/>
  <p:custDataLst>
    <p:tags r:id="rId28"/>
  </p:custDataLst>
  <p:defaultTextStyle>
    <a:defPPr>
      <a:defRPr lang="zh-CN"/>
    </a:defPPr>
    <a:lvl1pPr algn="l" defTabSz="91313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1pPr>
    <a:lvl2pPr marL="455930" indent="1905" algn="l" defTabSz="91313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2pPr>
    <a:lvl3pPr marL="913130" indent="1905" algn="l" defTabSz="91313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3pPr>
    <a:lvl4pPr marL="1370330" indent="1905" algn="l" defTabSz="91313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4pPr>
    <a:lvl5pPr marL="1827530" indent="1905" algn="l" defTabSz="91313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C0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1559" autoAdjust="0"/>
  </p:normalViewPr>
  <p:slideViewPr>
    <p:cSldViewPr snapToGrid="0" snapToObjects="1">
      <p:cViewPr varScale="1">
        <p:scale>
          <a:sx n="63" d="100"/>
          <a:sy n="63" d="100"/>
        </p:scale>
        <p:origin x="76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notesMaster" Target="notesMasters/notesMaster1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40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60CBE79-F38D-411B-9AE3-5CB5EB40F10D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  <a:endParaRPr lang="zh-CN" altLang="en-US" noProof="0"/>
          </a:p>
          <a:p>
            <a:pPr lvl="1"/>
            <a:r>
              <a:rPr lang="zh-CN" altLang="en-US" noProof="0"/>
              <a:t>第二级</a:t>
            </a:r>
            <a:endParaRPr lang="zh-CN" altLang="en-US" noProof="0"/>
          </a:p>
          <a:p>
            <a:pPr lvl="2"/>
            <a:r>
              <a:rPr lang="zh-CN" altLang="en-US" noProof="0"/>
              <a:t>第三级</a:t>
            </a:r>
            <a:endParaRPr lang="zh-CN" altLang="en-US" noProof="0"/>
          </a:p>
          <a:p>
            <a:pPr lvl="3"/>
            <a:r>
              <a:rPr lang="zh-CN" altLang="en-US" noProof="0"/>
              <a:t>第四级</a:t>
            </a:r>
            <a:endParaRPr lang="zh-CN" altLang="en-US" noProof="0"/>
          </a:p>
          <a:p>
            <a:pPr lvl="4"/>
            <a:r>
              <a:rPr lang="zh-CN" altLang="en-US" noProof="0"/>
              <a:t>第五级</a:t>
            </a:r>
            <a:endParaRPr lang="zh-CN" altLang="en-US" noProof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ea typeface="宋体" panose="02010600030101010101" pitchFamily="2" charset="-122"/>
              </a:defRPr>
            </a:lvl1pPr>
          </a:lstStyle>
          <a:p>
            <a:fld id="{C38C7B00-9D48-435D-8D1E-2301B8F19A12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5.emf"/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9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6385">
            <a:off x="4795838" y="479425"/>
            <a:ext cx="5441950" cy="583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2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7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8688"/>
            <a:ext cx="3894138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037642" y="2373058"/>
            <a:ext cx="5957887" cy="1754326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</p:txBody>
      </p:sp>
      <p:sp>
        <p:nvSpPr>
          <p:cNvPr id="22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3575305" y="5329502"/>
            <a:ext cx="5957887" cy="523220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0" name="Picture 5" descr="D:\Documents\2017\秘书处\logo-透明.png"/>
          <p:cNvPicPr>
            <a:picLocks noChangeAspect="1"/>
          </p:cNvPicPr>
          <p:nvPr userDrawn="1"/>
        </p:nvPicPr>
        <p:blipFill>
          <a:blip r:embed="rId5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14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6385">
            <a:off x="1602581" y="367507"/>
            <a:ext cx="20018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13000"/>
            <a:ext cx="16081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487738"/>
            <a:ext cx="16081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643438"/>
            <a:ext cx="16081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3804185" y="1902497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9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012180" y="2113335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6012180" y="2481331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-616193" y="760796"/>
            <a:ext cx="3506203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-616193" y="1347515"/>
            <a:ext cx="35062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3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3804185" y="2967335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4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3804185" y="4032173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5" name="文本占位符 3"/>
          <p:cNvSpPr>
            <a:spLocks noGrp="1"/>
          </p:cNvSpPr>
          <p:nvPr>
            <p:ph type="body" sz="quarter" idx="18"/>
          </p:nvPr>
        </p:nvSpPr>
        <p:spPr>
          <a:xfrm>
            <a:off x="6012180" y="3163702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6" name="文本占位符 3"/>
          <p:cNvSpPr>
            <a:spLocks noGrp="1"/>
          </p:cNvSpPr>
          <p:nvPr>
            <p:ph type="body" sz="quarter" idx="19"/>
          </p:nvPr>
        </p:nvSpPr>
        <p:spPr>
          <a:xfrm>
            <a:off x="6012180" y="3531698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7" name="文本占位符 3"/>
          <p:cNvSpPr>
            <a:spLocks noGrp="1"/>
          </p:cNvSpPr>
          <p:nvPr>
            <p:ph type="body" sz="quarter" idx="20"/>
          </p:nvPr>
        </p:nvSpPr>
        <p:spPr>
          <a:xfrm>
            <a:off x="6012180" y="4249849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8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6012180" y="4617845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30" name="Picture 5" descr="D:\Documents\2017\秘书处\logo-透明.png"/>
          <p:cNvPicPr>
            <a:picLocks noChangeAspect="1"/>
          </p:cNvPicPr>
          <p:nvPr userDrawn="1"/>
        </p:nvPicPr>
        <p:blipFill>
          <a:blip r:embed="rId5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17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6385">
            <a:off x="1602581" y="367507"/>
            <a:ext cx="20018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2413000"/>
            <a:ext cx="1608137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487738"/>
            <a:ext cx="16081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643438"/>
            <a:ext cx="1608137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5681663"/>
            <a:ext cx="1608137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3804185" y="1902497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9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6012180" y="2113335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6012180" y="2481331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-616193" y="760796"/>
            <a:ext cx="3506203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-616193" y="1347515"/>
            <a:ext cx="35062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3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3804185" y="2967335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4" name="文本占位符 3"/>
          <p:cNvSpPr>
            <a:spLocks noGrp="1"/>
          </p:cNvSpPr>
          <p:nvPr>
            <p:ph type="body" sz="quarter" idx="17"/>
          </p:nvPr>
        </p:nvSpPr>
        <p:spPr>
          <a:xfrm>
            <a:off x="3804185" y="4032173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5" name="文本占位符 3"/>
          <p:cNvSpPr>
            <a:spLocks noGrp="1"/>
          </p:cNvSpPr>
          <p:nvPr>
            <p:ph type="body" sz="quarter" idx="18"/>
          </p:nvPr>
        </p:nvSpPr>
        <p:spPr>
          <a:xfrm>
            <a:off x="6012180" y="3163702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6" name="文本占位符 3"/>
          <p:cNvSpPr>
            <a:spLocks noGrp="1"/>
          </p:cNvSpPr>
          <p:nvPr>
            <p:ph type="body" sz="quarter" idx="19"/>
          </p:nvPr>
        </p:nvSpPr>
        <p:spPr>
          <a:xfrm>
            <a:off x="6012180" y="3531698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7" name="文本占位符 3"/>
          <p:cNvSpPr>
            <a:spLocks noGrp="1"/>
          </p:cNvSpPr>
          <p:nvPr>
            <p:ph type="body" sz="quarter" idx="20"/>
          </p:nvPr>
        </p:nvSpPr>
        <p:spPr>
          <a:xfrm>
            <a:off x="6012180" y="4249849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8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6012180" y="4617845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文本占位符 3"/>
          <p:cNvSpPr>
            <a:spLocks noGrp="1"/>
          </p:cNvSpPr>
          <p:nvPr>
            <p:ph type="body" sz="quarter" idx="22"/>
          </p:nvPr>
        </p:nvSpPr>
        <p:spPr>
          <a:xfrm>
            <a:off x="3804185" y="5070480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quarter" idx="23"/>
          </p:nvPr>
        </p:nvSpPr>
        <p:spPr>
          <a:xfrm>
            <a:off x="6012180" y="5288156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quarter" idx="24"/>
          </p:nvPr>
        </p:nvSpPr>
        <p:spPr>
          <a:xfrm>
            <a:off x="6012180" y="5656152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37" name="Picture 5" descr="D:\Documents\2017\秘书处\logo-透明.png"/>
          <p:cNvPicPr>
            <a:picLocks noChangeAspect="1"/>
          </p:cNvPicPr>
          <p:nvPr userDrawn="1"/>
        </p:nvPicPr>
        <p:blipFill>
          <a:blip r:embed="rId5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6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6385">
            <a:off x="1602581" y="367507"/>
            <a:ext cx="20018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628775"/>
            <a:ext cx="1609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2600325"/>
            <a:ext cx="1609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3563938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4508500"/>
            <a:ext cx="1609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5467350"/>
            <a:ext cx="1609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5071912" y="1117933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9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7279907" y="1328771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7279907" y="1696767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-616193" y="760796"/>
            <a:ext cx="3506203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-616193" y="1347515"/>
            <a:ext cx="35062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3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5071912" y="2079267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5" name="文本占位符 3"/>
          <p:cNvSpPr>
            <a:spLocks noGrp="1"/>
          </p:cNvSpPr>
          <p:nvPr>
            <p:ph type="body" sz="quarter" idx="18"/>
          </p:nvPr>
        </p:nvSpPr>
        <p:spPr>
          <a:xfrm>
            <a:off x="7279907" y="2275634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6" name="文本占位符 3"/>
          <p:cNvSpPr>
            <a:spLocks noGrp="1"/>
          </p:cNvSpPr>
          <p:nvPr>
            <p:ph type="body" sz="quarter" idx="19"/>
          </p:nvPr>
        </p:nvSpPr>
        <p:spPr>
          <a:xfrm>
            <a:off x="7279907" y="2643630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文本占位符 3"/>
          <p:cNvSpPr>
            <a:spLocks noGrp="1"/>
          </p:cNvSpPr>
          <p:nvPr>
            <p:ph type="body" sz="quarter" idx="20"/>
          </p:nvPr>
        </p:nvSpPr>
        <p:spPr>
          <a:xfrm>
            <a:off x="5071912" y="3042982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7279907" y="3239349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quarter" idx="22"/>
          </p:nvPr>
        </p:nvSpPr>
        <p:spPr>
          <a:xfrm>
            <a:off x="7279907" y="3607345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3"/>
          <p:cNvSpPr>
            <a:spLocks noGrp="1"/>
          </p:cNvSpPr>
          <p:nvPr>
            <p:ph type="body" sz="quarter" idx="23"/>
          </p:nvPr>
        </p:nvSpPr>
        <p:spPr>
          <a:xfrm>
            <a:off x="5071912" y="3987373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quarter" idx="24"/>
          </p:nvPr>
        </p:nvSpPr>
        <p:spPr>
          <a:xfrm>
            <a:off x="7279907" y="4183740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quarter" idx="25"/>
          </p:nvPr>
        </p:nvSpPr>
        <p:spPr>
          <a:xfrm>
            <a:off x="7279907" y="4551736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5" name="文本占位符 3"/>
          <p:cNvSpPr>
            <a:spLocks noGrp="1"/>
          </p:cNvSpPr>
          <p:nvPr>
            <p:ph type="body" sz="quarter" idx="26"/>
          </p:nvPr>
        </p:nvSpPr>
        <p:spPr>
          <a:xfrm>
            <a:off x="5071912" y="4945780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6" name="文本占位符 3"/>
          <p:cNvSpPr>
            <a:spLocks noGrp="1"/>
          </p:cNvSpPr>
          <p:nvPr>
            <p:ph type="body" sz="quarter" idx="27"/>
          </p:nvPr>
        </p:nvSpPr>
        <p:spPr>
          <a:xfrm>
            <a:off x="7279907" y="5142147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7" name="文本占位符 3"/>
          <p:cNvSpPr>
            <a:spLocks noGrp="1"/>
          </p:cNvSpPr>
          <p:nvPr>
            <p:ph type="body" sz="quarter" idx="28"/>
          </p:nvPr>
        </p:nvSpPr>
        <p:spPr>
          <a:xfrm>
            <a:off x="7279907" y="5510143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44" name="Picture 5" descr="D:\Documents\2017\秘书处\logo-透明.png"/>
          <p:cNvPicPr>
            <a:picLocks noChangeAspect="1"/>
          </p:cNvPicPr>
          <p:nvPr userDrawn="1"/>
        </p:nvPicPr>
        <p:blipFill>
          <a:blip r:embed="rId5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3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3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6385">
            <a:off x="1602581" y="367507"/>
            <a:ext cx="2001837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935038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图片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1906588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图片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2870200"/>
            <a:ext cx="16097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3814763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4773613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图片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5716588"/>
            <a:ext cx="1609725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5071912" y="424185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9" name="文本占位符 3"/>
          <p:cNvSpPr>
            <a:spLocks noGrp="1"/>
          </p:cNvSpPr>
          <p:nvPr>
            <p:ph type="body" sz="quarter" idx="12"/>
          </p:nvPr>
        </p:nvSpPr>
        <p:spPr>
          <a:xfrm>
            <a:off x="7279907" y="635023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0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7279907" y="1003019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1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-616193" y="760796"/>
            <a:ext cx="3506203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4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2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-616193" y="1347515"/>
            <a:ext cx="3506203" cy="58477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200" b="1" i="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3" name="文本占位符 3"/>
          <p:cNvSpPr>
            <a:spLocks noGrp="1"/>
          </p:cNvSpPr>
          <p:nvPr>
            <p:ph type="body" sz="quarter" idx="16"/>
          </p:nvPr>
        </p:nvSpPr>
        <p:spPr>
          <a:xfrm>
            <a:off x="5071912" y="1385519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5" name="文本占位符 3"/>
          <p:cNvSpPr>
            <a:spLocks noGrp="1"/>
          </p:cNvSpPr>
          <p:nvPr>
            <p:ph type="body" sz="quarter" idx="18"/>
          </p:nvPr>
        </p:nvSpPr>
        <p:spPr>
          <a:xfrm>
            <a:off x="7279907" y="1581886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6" name="文本占位符 3"/>
          <p:cNvSpPr>
            <a:spLocks noGrp="1"/>
          </p:cNvSpPr>
          <p:nvPr>
            <p:ph type="body" sz="quarter" idx="19"/>
          </p:nvPr>
        </p:nvSpPr>
        <p:spPr>
          <a:xfrm>
            <a:off x="7279907" y="1949882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0" name="文本占位符 3"/>
          <p:cNvSpPr>
            <a:spLocks noGrp="1"/>
          </p:cNvSpPr>
          <p:nvPr>
            <p:ph type="body" sz="quarter" idx="20"/>
          </p:nvPr>
        </p:nvSpPr>
        <p:spPr>
          <a:xfrm>
            <a:off x="5071912" y="2349234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1" name="文本占位符 3"/>
          <p:cNvSpPr>
            <a:spLocks noGrp="1"/>
          </p:cNvSpPr>
          <p:nvPr>
            <p:ph type="body" sz="quarter" idx="21"/>
          </p:nvPr>
        </p:nvSpPr>
        <p:spPr>
          <a:xfrm>
            <a:off x="7279907" y="2545601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2" name="文本占位符 3"/>
          <p:cNvSpPr>
            <a:spLocks noGrp="1"/>
          </p:cNvSpPr>
          <p:nvPr>
            <p:ph type="body" sz="quarter" idx="22"/>
          </p:nvPr>
        </p:nvSpPr>
        <p:spPr>
          <a:xfrm>
            <a:off x="7279907" y="2913597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4" name="文本占位符 3"/>
          <p:cNvSpPr>
            <a:spLocks noGrp="1"/>
          </p:cNvSpPr>
          <p:nvPr>
            <p:ph type="body" sz="quarter" idx="23"/>
          </p:nvPr>
        </p:nvSpPr>
        <p:spPr>
          <a:xfrm>
            <a:off x="5071912" y="3293625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5" name="文本占位符 3"/>
          <p:cNvSpPr>
            <a:spLocks noGrp="1"/>
          </p:cNvSpPr>
          <p:nvPr>
            <p:ph type="body" sz="quarter" idx="24"/>
          </p:nvPr>
        </p:nvSpPr>
        <p:spPr>
          <a:xfrm>
            <a:off x="7279907" y="3489992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37" name="文本占位符 3"/>
          <p:cNvSpPr>
            <a:spLocks noGrp="1"/>
          </p:cNvSpPr>
          <p:nvPr>
            <p:ph type="body" sz="quarter" idx="25"/>
          </p:nvPr>
        </p:nvSpPr>
        <p:spPr>
          <a:xfrm>
            <a:off x="7279907" y="3857988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5" name="文本占位符 3"/>
          <p:cNvSpPr>
            <a:spLocks noGrp="1"/>
          </p:cNvSpPr>
          <p:nvPr>
            <p:ph type="body" sz="quarter" idx="26"/>
          </p:nvPr>
        </p:nvSpPr>
        <p:spPr>
          <a:xfrm>
            <a:off x="5071912" y="4252032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6" name="文本占位符 3"/>
          <p:cNvSpPr>
            <a:spLocks noGrp="1"/>
          </p:cNvSpPr>
          <p:nvPr>
            <p:ph type="body" sz="quarter" idx="27"/>
          </p:nvPr>
        </p:nvSpPr>
        <p:spPr>
          <a:xfrm>
            <a:off x="7279907" y="4448399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7" name="文本占位符 3"/>
          <p:cNvSpPr>
            <a:spLocks noGrp="1"/>
          </p:cNvSpPr>
          <p:nvPr>
            <p:ph type="body" sz="quarter" idx="28"/>
          </p:nvPr>
        </p:nvSpPr>
        <p:spPr>
          <a:xfrm>
            <a:off x="7279907" y="4816395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0" name="文本占位符 3"/>
          <p:cNvSpPr>
            <a:spLocks noGrp="1"/>
          </p:cNvSpPr>
          <p:nvPr>
            <p:ph type="body" sz="quarter" idx="29"/>
          </p:nvPr>
        </p:nvSpPr>
        <p:spPr>
          <a:xfrm>
            <a:off x="5071912" y="5194938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1" name="文本占位符 3"/>
          <p:cNvSpPr>
            <a:spLocks noGrp="1"/>
          </p:cNvSpPr>
          <p:nvPr>
            <p:ph type="body" sz="quarter" idx="30"/>
          </p:nvPr>
        </p:nvSpPr>
        <p:spPr>
          <a:xfrm>
            <a:off x="7279907" y="5391305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2" name="文本占位符 3"/>
          <p:cNvSpPr>
            <a:spLocks noGrp="1"/>
          </p:cNvSpPr>
          <p:nvPr>
            <p:ph type="body" sz="quarter" idx="31"/>
          </p:nvPr>
        </p:nvSpPr>
        <p:spPr>
          <a:xfrm>
            <a:off x="7279907" y="5759301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62" name="Picture 5" descr="D:\Documents\2017\秘书处\logo-透明.png"/>
          <p:cNvPicPr>
            <a:picLocks noChangeAspect="1"/>
          </p:cNvPicPr>
          <p:nvPr userDrawn="1"/>
        </p:nvPicPr>
        <p:blipFill>
          <a:blip r:embed="rId5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4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828675"/>
            <a:ext cx="4716463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72835">
            <a:off x="5105400" y="3138488"/>
            <a:ext cx="331152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4194175"/>
            <a:ext cx="568325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3"/>
          <p:cNvSpPr>
            <a:spLocks noGrp="1"/>
          </p:cNvSpPr>
          <p:nvPr>
            <p:ph type="body" sz="quarter" idx="11"/>
          </p:nvPr>
        </p:nvSpPr>
        <p:spPr>
          <a:xfrm>
            <a:off x="4894143" y="1947568"/>
            <a:ext cx="1007845" cy="221599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19" name="Picture 5" descr="D:\Documents\2017\秘书处\logo-透明.png"/>
          <p:cNvPicPr>
            <a:picLocks noChangeAspect="1"/>
          </p:cNvPicPr>
          <p:nvPr userDrawn="1"/>
        </p:nvPicPr>
        <p:blipFill>
          <a:blip r:embed="rId6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6" name="图片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图片 13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706438"/>
            <a:ext cx="217011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334277" y="395287"/>
            <a:ext cx="1007845" cy="92333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540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5" name="文本占位符 3"/>
          <p:cNvSpPr>
            <a:spLocks noGrp="1"/>
          </p:cNvSpPr>
          <p:nvPr>
            <p:ph type="body" sz="quarter" idx="14"/>
          </p:nvPr>
        </p:nvSpPr>
        <p:spPr>
          <a:xfrm>
            <a:off x="1352622" y="606999"/>
            <a:ext cx="3506203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>
                <a:latin typeface="+mn-ea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26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1352622" y="974995"/>
            <a:ext cx="3506203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1">
                <a:latin typeface="+mj-lt"/>
                <a:ea typeface="+mn-ea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9" name="日期占位符 3"/>
          <p:cNvSpPr>
            <a:spLocks noGrp="1"/>
          </p:cNvSpPr>
          <p:nvPr>
            <p:ph type="dt" sz="half" idx="16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294B4B8-DC61-47E5-A0E7-F39D07073D24}" type="datetimeFigureOut">
              <a:rPr lang="zh-CN" altLang="en-US"/>
            </a:fld>
            <a:endParaRPr lang="zh-CN" altLang="en-US"/>
          </a:p>
        </p:txBody>
      </p:sp>
      <p:sp>
        <p:nvSpPr>
          <p:cNvPr id="20" name="页脚占位符 4"/>
          <p:cNvSpPr>
            <a:spLocks noGrp="1"/>
          </p:cNvSpPr>
          <p:nvPr>
            <p:ph type="ftr" sz="quarter" idx="17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defTabSz="914400"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1" name="灯片编号占位符 5"/>
          <p:cNvSpPr>
            <a:spLocks noGrp="1"/>
          </p:cNvSpPr>
          <p:nvPr>
            <p:ph type="sldNum" sz="quarter" idx="18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fld id="{C4D0513D-A83E-414C-8894-B90E8C83D058}" type="slidenum">
              <a:rPr lang="zh-CN" altLang="en-US"/>
            </a:fld>
            <a:endParaRPr lang="zh-CN" altLang="en-US"/>
          </a:p>
        </p:txBody>
      </p:sp>
      <p:pic>
        <p:nvPicPr>
          <p:cNvPr id="22" name="Picture 5" descr="D:\Documents\2017\秘书处\logo-透明.png"/>
          <p:cNvPicPr>
            <a:picLocks noChangeAspect="1"/>
          </p:cNvPicPr>
          <p:nvPr userDrawn="1"/>
        </p:nvPicPr>
        <p:blipFill>
          <a:blip r:embed="rId4"/>
          <a:srcRect l="11259" t="6841" r="17320" b="7021"/>
          <a:stretch>
            <a:fillRect/>
          </a:stretch>
        </p:blipFill>
        <p:spPr>
          <a:xfrm>
            <a:off x="11366393" y="80681"/>
            <a:ext cx="735959" cy="69924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6.jpeg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5.jpeg"/><Relationship Id="rId3" Type="http://schemas.openxmlformats.org/officeDocument/2006/relationships/image" Target="../media/image34.jpeg"/><Relationship Id="rId2" Type="http://schemas.openxmlformats.org/officeDocument/2006/relationships/image" Target="../media/image2.emf"/><Relationship Id="rId1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39.wdp"/><Relationship Id="rId4" Type="http://schemas.openxmlformats.org/officeDocument/2006/relationships/image" Target="../media/image38.png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jpe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文本占位符 3"/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616450" y="1815377"/>
            <a:ext cx="8120959" cy="156966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ctr">
              <a:spcBef>
                <a:spcPct val="0"/>
              </a:spcBef>
            </a:pPr>
            <a:r>
              <a:rPr lang="zh-CN" altLang="en-US" sz="4800" dirty="0">
                <a:solidFill>
                  <a:srgbClr val="0070C0"/>
                </a:solidFill>
              </a:rPr>
              <a:t>热处理行业中小企业公共服务示范平台总结报告</a:t>
            </a:r>
            <a:endParaRPr lang="en-US" altLang="zh-CN" sz="4800" dirty="0">
              <a:solidFill>
                <a:srgbClr val="0070C0"/>
              </a:solidFill>
            </a:endParaRPr>
          </a:p>
        </p:txBody>
      </p:sp>
      <p:sp>
        <p:nvSpPr>
          <p:cNvPr id="9219" name="文本占位符 4"/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3651046" y="3798440"/>
            <a:ext cx="5957887" cy="25545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>
              <a:spcBef>
                <a:spcPct val="0"/>
              </a:spcBef>
            </a:pPr>
            <a:r>
              <a:rPr lang="en-US" altLang="zh-CN" dirty="0"/>
              <a:t>                          </a:t>
            </a:r>
            <a:r>
              <a:rPr lang="zh-CN" altLang="en-US" dirty="0"/>
              <a:t>  </a:t>
            </a:r>
            <a:endParaRPr lang="en-US" altLang="zh-CN" dirty="0"/>
          </a:p>
          <a:p>
            <a:pPr algn="ctr">
              <a:spcBef>
                <a:spcPct val="0"/>
              </a:spcBef>
            </a:pPr>
            <a:r>
              <a:rPr lang="zh-CN" altLang="en-US" sz="3200" dirty="0">
                <a:solidFill>
                  <a:srgbClr val="FF0000"/>
                </a:solidFill>
              </a:rPr>
              <a:t>   </a:t>
            </a:r>
            <a:r>
              <a:rPr lang="zh-CN" altLang="en-US" sz="3200" b="1" dirty="0">
                <a:solidFill>
                  <a:srgbClr val="FF0000"/>
                </a:solidFill>
              </a:rPr>
              <a:t>中国热处理行业协会</a:t>
            </a:r>
            <a:endParaRPr lang="en-US" altLang="zh-CN" sz="32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endParaRPr lang="en-US" altLang="zh-CN" sz="1200" b="1" dirty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</a:pPr>
            <a:r>
              <a:rPr lang="zh-CN" altLang="en-US" sz="3200" b="1" dirty="0"/>
              <a:t>      石 向 东  </a:t>
            </a:r>
            <a:r>
              <a:rPr lang="zh-CN" altLang="en-US" sz="2400" dirty="0"/>
              <a:t>博士</a:t>
            </a:r>
            <a:endParaRPr lang="en-US" altLang="zh-CN" sz="2400" dirty="0"/>
          </a:p>
          <a:p>
            <a:pPr algn="ctr">
              <a:spcBef>
                <a:spcPct val="0"/>
              </a:spcBef>
            </a:pPr>
            <a:endParaRPr lang="en-US" altLang="zh-CN" sz="2400" dirty="0"/>
          </a:p>
          <a:p>
            <a:pPr algn="ctr">
              <a:spcBef>
                <a:spcPct val="0"/>
              </a:spcBef>
            </a:pPr>
            <a:endParaRPr lang="en-US" altLang="zh-CN" sz="800" dirty="0"/>
          </a:p>
          <a:p>
            <a:pPr>
              <a:spcBef>
                <a:spcPct val="0"/>
              </a:spcBef>
            </a:pPr>
            <a:r>
              <a:rPr lang="en-US" altLang="zh-CN" sz="2400" dirty="0"/>
              <a:t>                       2024.03.20     </a:t>
            </a:r>
            <a:r>
              <a:rPr lang="zh-CN" altLang="en-US" sz="2400" dirty="0"/>
              <a:t>湖南 长沙</a:t>
            </a:r>
            <a:endParaRPr lang="zh-CN" altLang="en-US" sz="2400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1396987" y="1677661"/>
            <a:ext cx="91922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中共中央政治局</a:t>
            </a:r>
            <a:r>
              <a:rPr lang="en-US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2024</a:t>
            </a:r>
            <a:r>
              <a:rPr lang="zh-CN" altLang="en-US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年</a:t>
            </a:r>
            <a:r>
              <a:rPr lang="en-US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1</a:t>
            </a:r>
            <a:r>
              <a:rPr lang="zh-CN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月</a:t>
            </a:r>
            <a:r>
              <a:rPr lang="en-US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31</a:t>
            </a:r>
            <a:r>
              <a:rPr lang="zh-CN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日下午就</a:t>
            </a:r>
            <a:r>
              <a:rPr lang="zh-CN" altLang="zh-CN" sz="2800" b="1" kern="0" dirty="0">
                <a:solidFill>
                  <a:srgbClr val="FF0000"/>
                </a:solidFill>
                <a:ea typeface="宋体" panose="02010600030101010101" pitchFamily="2" charset="-122"/>
                <a:cs typeface="宋体" panose="02010600030101010101" pitchFamily="2" charset="-122"/>
              </a:rPr>
              <a:t>扎实推进高质量发展</a:t>
            </a:r>
            <a:r>
              <a:rPr lang="zh-CN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进行第十一次集体学习。</a:t>
            </a:r>
            <a:endParaRPr lang="en-US" altLang="zh-CN" sz="2800" kern="0" dirty="0"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endParaRPr lang="en-US" altLang="zh-CN" sz="2800" kern="0" dirty="0"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457200" indent="-457200">
              <a:lnSpc>
                <a:spcPct val="150000"/>
              </a:lnSpc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zh-CN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必须牢记高质量发展是新时代的硬道理</a:t>
            </a:r>
            <a:r>
              <a:rPr lang="en-US" altLang="zh-CN" sz="2800" kern="0" dirty="0"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  <a:r>
              <a:rPr lang="zh-CN" altLang="zh-CN" sz="2800" dirty="0"/>
              <a:t>发展</a:t>
            </a:r>
            <a:r>
              <a:rPr lang="zh-CN" altLang="zh-CN" sz="2800" dirty="0">
                <a:solidFill>
                  <a:srgbClr val="FF0000"/>
                </a:solidFill>
              </a:rPr>
              <a:t>新质生产力</a:t>
            </a:r>
            <a:r>
              <a:rPr lang="zh-CN" altLang="zh-CN" sz="2800" dirty="0"/>
              <a:t>是推动高质量发展的内在要求和重要着力点，必须继续做好创新这篇大文章，推动新质生产力加快发展。</a:t>
            </a:r>
            <a:endParaRPr lang="zh-CN" altLang="en-US" sz="2800" dirty="0"/>
          </a:p>
          <a:p>
            <a:endParaRPr lang="zh-CN" altLang="en-US" sz="2800" dirty="0"/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l="40181" t="10528" r="39637" b="10685"/>
          <a:stretch>
            <a:fillRect/>
          </a:stretch>
        </p:blipFill>
        <p:spPr>
          <a:xfrm>
            <a:off x="4394268" y="27936"/>
            <a:ext cx="3113286" cy="683641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l="39789" t="24866" r="39671" b="26561"/>
          <a:stretch>
            <a:fillRect/>
          </a:stretch>
        </p:blipFill>
        <p:spPr>
          <a:xfrm>
            <a:off x="644708" y="1782147"/>
            <a:ext cx="3311494" cy="440483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41527" t="9358" r="41548" b="9423"/>
          <a:stretch>
            <a:fillRect/>
          </a:stretch>
        </p:blipFill>
        <p:spPr>
          <a:xfrm>
            <a:off x="8249692" y="27936"/>
            <a:ext cx="2530219" cy="68300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l="41438" t="7543" r="41664" b="7163"/>
          <a:stretch>
            <a:fillRect/>
          </a:stretch>
        </p:blipFill>
        <p:spPr>
          <a:xfrm>
            <a:off x="4482144" y="0"/>
            <a:ext cx="2413177" cy="685178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/>
          <a:srcRect l="41262" t="19549" r="41308" b="13597"/>
          <a:stretch>
            <a:fillRect/>
          </a:stretch>
        </p:blipFill>
        <p:spPr>
          <a:xfrm>
            <a:off x="1095540" y="1362269"/>
            <a:ext cx="2523960" cy="5445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/>
          <a:srcRect l="41445" t="15307" r="41385" b="12130"/>
          <a:stretch>
            <a:fillRect/>
          </a:stretch>
        </p:blipFill>
        <p:spPr>
          <a:xfrm>
            <a:off x="7976450" y="395288"/>
            <a:ext cx="2501827" cy="594705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6" name="文本框 15"/>
          <p:cNvSpPr txBox="1"/>
          <p:nvPr/>
        </p:nvSpPr>
        <p:spPr>
          <a:xfrm>
            <a:off x="1341438" y="2149301"/>
            <a:ext cx="2082621" cy="19266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2800" kern="0" dirty="0">
                <a:latin typeface="微软雅黑" panose="020B0503020204020204" pitchFamily="34" charset="-122"/>
                <a:cs typeface="+mn-ea"/>
                <a:sym typeface="+mn-lt"/>
              </a:rPr>
              <a:t>两条主线：</a:t>
            </a:r>
            <a:endParaRPr lang="en-US" altLang="zh-CN" sz="2800" kern="0" dirty="0">
              <a:latin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800" kern="0" dirty="0">
                <a:latin typeface="微软雅黑" panose="020B0503020204020204" pitchFamily="34" charset="-122"/>
                <a:cs typeface="+mn-ea"/>
                <a:sym typeface="+mn-lt"/>
              </a:rPr>
              <a:t>智能制造</a:t>
            </a:r>
            <a:endParaRPr lang="en-US" altLang="zh-CN" sz="2800" kern="0" dirty="0">
              <a:latin typeface="微软雅黑" panose="020B0503020204020204" pitchFamily="34" charset="-122"/>
              <a:cs typeface="+mn-ea"/>
              <a:sym typeface="+mn-lt"/>
            </a:endParaRPr>
          </a:p>
          <a:p>
            <a:pPr marL="457200" indent="-457200">
              <a:lnSpc>
                <a:spcPct val="130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800" kern="0" dirty="0">
                <a:latin typeface="微软雅黑" panose="020B0503020204020204" pitchFamily="34" charset="-122"/>
                <a:cs typeface="+mn-ea"/>
                <a:sym typeface="+mn-lt"/>
              </a:rPr>
              <a:t>绿色制造</a:t>
            </a:r>
            <a:endParaRPr lang="zh-CN" altLang="en-US" sz="2800" kern="0" dirty="0"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30" y="3597898"/>
            <a:ext cx="4173711" cy="26515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30" y="1204715"/>
            <a:ext cx="4560254" cy="24169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3"/>
          <a:stretch>
            <a:fillRect/>
          </a:stretch>
        </p:blipFill>
        <p:spPr>
          <a:xfrm>
            <a:off x="7802880" y="2171082"/>
            <a:ext cx="3122201" cy="30415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582113"/>
            <a:ext cx="2591506" cy="84342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/>
          <a:srcRect l="17885" t="26988" r="51761" b="19538"/>
          <a:stretch>
            <a:fillRect/>
          </a:stretch>
        </p:blipFill>
        <p:spPr>
          <a:xfrm>
            <a:off x="2149050" y="1432603"/>
            <a:ext cx="1751968" cy="173611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311" y="4080454"/>
            <a:ext cx="3432736" cy="220007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352" y="616636"/>
            <a:ext cx="3699850" cy="193317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462" y="2214461"/>
            <a:ext cx="3668148" cy="215241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21193" r="17367" b="27549"/>
          <a:stretch>
            <a:fillRect/>
          </a:stretch>
        </p:blipFill>
        <p:spPr>
          <a:xfrm>
            <a:off x="7698381" y="4620246"/>
            <a:ext cx="3749657" cy="177028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3040918" y="3030439"/>
            <a:ext cx="57246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科技创新引领未来</a:t>
            </a:r>
            <a:endParaRPr lang="zh-CN" alt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7" name="矩形 16"/>
          <p:cNvSpPr/>
          <p:nvPr/>
        </p:nvSpPr>
        <p:spPr>
          <a:xfrm>
            <a:off x="1219200" y="1939458"/>
            <a:ext cx="98318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仿宋_GB2312"/>
                <a:cs typeface="Times New Roman" panose="02020603050405020304" pitchFamily="18" charset="0"/>
              </a:rPr>
              <a:t>         </a:t>
            </a:r>
            <a:r>
              <a:rPr lang="zh-CN" altLang="zh-CN" sz="3200" dirty="0">
                <a:solidFill>
                  <a:srgbClr val="FF0000"/>
                </a:solidFill>
                <a:latin typeface="仿宋_GB2312"/>
                <a:cs typeface="Times New Roman" panose="02020603050405020304" pitchFamily="18" charset="0"/>
              </a:rPr>
              <a:t>热处理行业中小企业公共服务</a:t>
            </a:r>
            <a:r>
              <a:rPr lang="zh-CN" altLang="en-US" sz="3200" dirty="0">
                <a:solidFill>
                  <a:srgbClr val="FF0000"/>
                </a:solidFill>
                <a:latin typeface="仿宋_GB2312"/>
                <a:cs typeface="Times New Roman" panose="02020603050405020304" pitchFamily="18" charset="0"/>
              </a:rPr>
              <a:t>示范</a:t>
            </a:r>
            <a:r>
              <a:rPr lang="zh-CN" altLang="zh-CN" sz="3200" dirty="0">
                <a:solidFill>
                  <a:srgbClr val="FF0000"/>
                </a:solidFill>
                <a:latin typeface="仿宋_GB2312"/>
                <a:cs typeface="Times New Roman" panose="02020603050405020304" pitchFamily="18" charset="0"/>
              </a:rPr>
              <a:t>平台</a:t>
            </a:r>
            <a:r>
              <a:rPr lang="zh-CN" altLang="zh-CN" sz="2800" dirty="0"/>
              <a:t>目前在全国各地已共建有各类公共服务基地</a:t>
            </a:r>
            <a:r>
              <a:rPr lang="en-US" altLang="zh-CN" sz="2800" dirty="0"/>
              <a:t>11</a:t>
            </a:r>
            <a:r>
              <a:rPr lang="zh-CN" altLang="zh-CN" sz="2800" dirty="0"/>
              <a:t>个</a:t>
            </a:r>
            <a:r>
              <a:rPr lang="zh-CN" altLang="en-US" sz="2800" dirty="0"/>
              <a:t>，</a:t>
            </a:r>
            <a:r>
              <a:rPr lang="zh-CN" altLang="zh-CN" sz="2800" dirty="0"/>
              <a:t>现有直接参与公共服务平台服务的各类工作人员</a:t>
            </a:r>
            <a:r>
              <a:rPr lang="en-US" altLang="zh-CN" sz="2800" b="1" dirty="0"/>
              <a:t>627</a:t>
            </a:r>
            <a:r>
              <a:rPr lang="zh-CN" altLang="zh-CN" sz="2800" dirty="0"/>
              <a:t>名（</a:t>
            </a:r>
            <a:r>
              <a:rPr lang="zh-CN" altLang="en-US" sz="2800" dirty="0"/>
              <a:t>其中</a:t>
            </a:r>
            <a:r>
              <a:rPr lang="en-US" altLang="zh-CN" sz="2800" dirty="0"/>
              <a:t>535</a:t>
            </a:r>
            <a:r>
              <a:rPr lang="zh-CN" altLang="en-US" sz="2800" dirty="0"/>
              <a:t>名</a:t>
            </a:r>
            <a:r>
              <a:rPr lang="zh-CN" altLang="zh-CN" sz="2800" dirty="0"/>
              <a:t>是大专及以上学历和中级及以上技术人员），</a:t>
            </a:r>
            <a:r>
              <a:rPr lang="zh-CN" altLang="en-US" sz="2800" dirty="0"/>
              <a:t>资产总额</a:t>
            </a:r>
            <a:r>
              <a:rPr lang="en-US" altLang="zh-CN" sz="2800" b="1" dirty="0"/>
              <a:t>46583</a:t>
            </a:r>
            <a:r>
              <a:rPr lang="zh-CN" altLang="en-US" sz="2800" dirty="0"/>
              <a:t>万元</a:t>
            </a:r>
            <a:r>
              <a:rPr lang="zh-CN" altLang="zh-CN" sz="2800" dirty="0"/>
              <a:t>，</a:t>
            </a:r>
            <a:r>
              <a:rPr lang="zh-CN" altLang="en-US" sz="2800" dirty="0"/>
              <a:t>服务中小企业</a:t>
            </a:r>
            <a:r>
              <a:rPr lang="en-US" altLang="zh-CN" sz="2800" b="1" dirty="0"/>
              <a:t>3256</a:t>
            </a:r>
            <a:r>
              <a:rPr lang="zh-CN" altLang="en-US" sz="2800" dirty="0"/>
              <a:t>家</a:t>
            </a:r>
            <a:r>
              <a:rPr lang="zh-CN" altLang="zh-CN" sz="2800" dirty="0"/>
              <a:t>，组织带动社会服务资源</a:t>
            </a:r>
            <a:r>
              <a:rPr lang="en-US" altLang="zh-CN" sz="2800" b="1" dirty="0"/>
              <a:t>57</a:t>
            </a:r>
            <a:r>
              <a:rPr lang="zh-CN" altLang="zh-CN" sz="2800" dirty="0"/>
              <a:t>家。</a:t>
            </a:r>
            <a:endParaRPr lang="zh-CN" altLang="en-US" sz="2800" b="1" dirty="0"/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960483" y="1195057"/>
          <a:ext cx="7161291" cy="53088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3968"/>
                <a:gridCol w="2289769"/>
                <a:gridCol w="829849"/>
                <a:gridCol w="1091098"/>
                <a:gridCol w="1137201"/>
                <a:gridCol w="1229406"/>
              </a:tblGrid>
              <a:tr h="68468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effectLst/>
                        </a:rPr>
                        <a:t>主要服务设备、仪器及软件清单（部分）</a:t>
                      </a:r>
                      <a:endParaRPr lang="zh-CN" altLang="en-US" sz="28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912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序号</a:t>
                      </a:r>
                      <a:endParaRPr lang="zh-CN" altLang="en-US" sz="18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名称</a:t>
                      </a:r>
                      <a:endParaRPr lang="zh-CN" altLang="en-US" sz="18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数量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购买时间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购买价格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是否处于行业领先水平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云服务平台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122,200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虚拟现实平台</a:t>
                      </a:r>
                      <a:endParaRPr lang="zh-CN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1,137,600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数字化无模铸造成型机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2,990,800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激光烧结</a:t>
                      </a:r>
                      <a:r>
                        <a:rPr lang="en-US" altLang="zh-CN" sz="1800" u="none" strike="noStrike">
                          <a:effectLst/>
                        </a:rPr>
                        <a:t>3D</a:t>
                      </a:r>
                      <a:r>
                        <a:rPr lang="zh-CN" altLang="en-US" sz="1800" u="none" strike="noStrike">
                          <a:effectLst/>
                        </a:rPr>
                        <a:t>打印机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1,805,000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</a:rPr>
                        <a:t>ERP</a:t>
                      </a:r>
                      <a:r>
                        <a:rPr lang="zh-CN" altLang="en-US" sz="1800" u="none" strike="noStrike">
                          <a:effectLst/>
                        </a:rPr>
                        <a:t>管理系统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2016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849,500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数据采集系统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552,900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制造执行管理系统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1,306,800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数据存储中心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224,800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是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9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移动工作站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71,600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是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07549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云服务器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2020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29,700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是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2419349" y="1195056"/>
          <a:ext cx="7193281" cy="5169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577"/>
                <a:gridCol w="2299997"/>
                <a:gridCol w="833556"/>
                <a:gridCol w="1095972"/>
                <a:gridCol w="1142281"/>
                <a:gridCol w="1234898"/>
              </a:tblGrid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材料成形加工中心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2018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874,300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工业互联网数据中心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2021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64,400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13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真空气氛炉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2017.12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32,000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14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真空炉控制柜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2017.12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高温丝杠井式电炉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35,000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高温实验炉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32,000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微型等静压机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2016.7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35,000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18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电子显微镜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2018.9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1,520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19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精密管式炉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2019.6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26,000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氧探头检测炉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2015.5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35,000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高温烧结炉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2015.5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32,000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是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3079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22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高温管式炉</a:t>
                      </a:r>
                      <a:endParaRPr lang="zh-CN" alt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1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2015.5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20,000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是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37895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4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31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49" y="606425"/>
            <a:ext cx="4830967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aphicFrame>
        <p:nvGraphicFramePr>
          <p:cNvPr id="6" name="表格 5"/>
          <p:cNvGraphicFramePr>
            <a:graphicFrameLocks noGrp="1"/>
          </p:cNvGraphicFramePr>
          <p:nvPr/>
        </p:nvGraphicFramePr>
        <p:xfrm>
          <a:off x="1520982" y="1516961"/>
          <a:ext cx="9143999" cy="46382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2260"/>
                <a:gridCol w="1161143"/>
                <a:gridCol w="1372260"/>
                <a:gridCol w="2348676"/>
                <a:gridCol w="910440"/>
                <a:gridCol w="1979220"/>
              </a:tblGrid>
              <a:tr h="813247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zh-CN" altLang="en-US" sz="2400" u="none" strike="noStrike" dirty="0">
                          <a:effectLst/>
                        </a:rPr>
                        <a:t>管理人员和服务人员名单及职称情况一览表（部分）</a:t>
                      </a:r>
                      <a:endParaRPr lang="zh-CN" altLang="en-US" sz="24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60993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姓名</a:t>
                      </a:r>
                      <a:endParaRPr lang="zh-CN" altLang="en-US" sz="1800" b="1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年龄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学历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毕业学校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职称 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主管工作</a:t>
                      </a:r>
                      <a:endParaRPr lang="zh-CN" altLang="en-US" sz="1800" b="1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吕东显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 dirty="0">
                          <a:effectLst/>
                        </a:rPr>
                        <a:t>48</a:t>
                      </a:r>
                      <a:endParaRPr lang="en-US" altLang="zh-CN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硕士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北京科技大学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高工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主持全面工作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李新亚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硕士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合肥工业大学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教授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协调服务基地工作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佟晓辉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66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硕士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哈尔滨工业大学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研究员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协调服务基地工作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石向东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49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博士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北京科技大学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高工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协调服务基地工作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余维江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硕士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东北大学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研究员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电炉检测实验室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向建华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57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硕士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江苏大学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高级经济师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电炉检测实验室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423566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史有森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800" u="none" strike="noStrike">
                          <a:effectLst/>
                        </a:rPr>
                        <a:t>47</a:t>
                      </a:r>
                      <a:endParaRPr lang="en-US" altLang="zh-CN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硕士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南京航空航天大学</a:t>
                      </a:r>
                      <a:endParaRPr lang="zh-CN" altLang="en-US" sz="1800" b="0" i="0" u="none" strike="noStrike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正高级工程师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电炉检测实验室</a:t>
                      </a:r>
                      <a:endParaRPr lang="zh-CN" altLang="en-US" sz="1800" b="0" i="0" u="none" strike="noStrike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7" t="14258" r="13262" b="13664"/>
          <a:stretch>
            <a:fillRect/>
          </a:stretch>
        </p:blipFill>
        <p:spPr>
          <a:xfrm>
            <a:off x="6955178" y="90535"/>
            <a:ext cx="3594226" cy="4943192"/>
          </a:xfrm>
          <a:prstGeom prst="rect">
            <a:avLst/>
          </a:prstGeom>
        </p:spPr>
      </p:pic>
      <p:grpSp>
        <p:nvGrpSpPr>
          <p:cNvPr id="37890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37895" name="图片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6" name="图片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7" name="图片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8" name="图片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899" name="图片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0" name="图片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1" name="图片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2" name="图片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3" name="图片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4" name="图片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905" name="图片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31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49" y="606425"/>
            <a:ext cx="4830967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5" y="2245259"/>
            <a:ext cx="6368706" cy="45138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988" y="2098124"/>
            <a:ext cx="6155532" cy="4486324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/>
          <p:cNvSpPr>
            <a:spLocks noGrp="1"/>
          </p:cNvSpPr>
          <p:nvPr>
            <p:ph type="body" sz="quarter" idx="11"/>
          </p:nvPr>
        </p:nvSpPr>
        <p:spPr>
          <a:xfrm>
            <a:off x="4894263" y="1947863"/>
            <a:ext cx="1008062" cy="221615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1229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任意多边形 15"/>
          <p:cNvSpPr/>
          <p:nvPr/>
        </p:nvSpPr>
        <p:spPr>
          <a:xfrm>
            <a:off x="5332413" y="2589213"/>
            <a:ext cx="361950" cy="0"/>
          </a:xfrm>
          <a:custGeom>
            <a:avLst/>
            <a:gdLst>
              <a:gd name="connsiteX0" fmla="*/ 0 w 362139"/>
              <a:gd name="connsiteY0" fmla="*/ 0 h 0"/>
              <a:gd name="connsiteX1" fmla="*/ 362139 w 36213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139">
                <a:moveTo>
                  <a:pt x="0" y="0"/>
                </a:moveTo>
                <a:lnTo>
                  <a:pt x="362139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080944" y="1319213"/>
          <a:ext cx="10235887" cy="49858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4707"/>
                <a:gridCol w="4685113"/>
                <a:gridCol w="3736067"/>
              </a:tblGrid>
              <a:tr h="759523"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zh-CN" altLang="en-US" sz="2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合作资源</a:t>
                      </a:r>
                      <a:endParaRPr lang="zh-CN" altLang="en-US" sz="2800" b="0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签订合作协议的单位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其他合作单位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西安电炉研究所有限公司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辽宁海明化学品有限公司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698270">
                <a:tc vMerge="1"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1800" u="none" strike="noStrike">
                          <a:effectLst/>
                        </a:rPr>
                        <a:t>江苏丰东热处理及表面改性工程技术有限公司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机械科学研究总院江苏分院有限公司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u="none" strike="noStrike" dirty="0">
                          <a:effectLst/>
                        </a:rPr>
                        <a:t>河南工学院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机械工业节能与资源利用中心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北京市杰澳律师事务所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张家口永恒热处理有限公司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河南天利热工装备股份有限公司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南京摄炉（集团）有限公司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辽宁海明化学品有限公司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>
                          <a:effectLst/>
                        </a:rPr>
                        <a:t>北京理工大学</a:t>
                      </a:r>
                      <a:endParaRPr lang="zh-CN" altLang="en-US" sz="1800" b="0" i="0" u="none" strike="noStrike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  <a:tr h="588017">
                <a:tc vMerge="1"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北京科技大学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u="none" strike="noStrike" dirty="0">
                          <a:effectLst/>
                        </a:rPr>
                        <a:t>百色学院</a:t>
                      </a:r>
                      <a:endParaRPr lang="zh-CN" altLang="en-US" sz="1800" b="0" i="0" u="none" strike="noStrike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1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46074" y="296861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19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49" y="527843"/>
            <a:ext cx="3506788" cy="461963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</p:spTree>
  </p:cSld>
  <p:clrMapOvr>
    <a:masterClrMapping/>
  </p:clrMapOvr>
  <p:transition spd="slow">
    <p:check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1229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22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3506788" cy="461963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6" name="任意多边形 15"/>
          <p:cNvSpPr/>
          <p:nvPr/>
        </p:nvSpPr>
        <p:spPr>
          <a:xfrm>
            <a:off x="5332413" y="2589213"/>
            <a:ext cx="361950" cy="0"/>
          </a:xfrm>
          <a:custGeom>
            <a:avLst/>
            <a:gdLst>
              <a:gd name="connsiteX0" fmla="*/ 0 w 362139"/>
              <a:gd name="connsiteY0" fmla="*/ 0 h 0"/>
              <a:gd name="connsiteX1" fmla="*/ 362139 w 362139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62139">
                <a:moveTo>
                  <a:pt x="0" y="0"/>
                </a:moveTo>
                <a:lnTo>
                  <a:pt x="362139" y="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pic>
        <p:nvPicPr>
          <p:cNvPr id="17" name="图片 1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51" y="1439186"/>
            <a:ext cx="3735457" cy="4998127"/>
          </a:xfrm>
          <a:prstGeom prst="rect">
            <a:avLst/>
          </a:prstGeom>
        </p:spPr>
      </p:pic>
      <p:pic>
        <p:nvPicPr>
          <p:cNvPr id="18" name="图片 17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330" y="1439186"/>
            <a:ext cx="3797548" cy="5032563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 dirty="0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7" name="矩形 16"/>
          <p:cNvSpPr/>
          <p:nvPr/>
        </p:nvSpPr>
        <p:spPr>
          <a:xfrm>
            <a:off x="1219200" y="1324388"/>
            <a:ext cx="968158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endParaRPr lang="zh-CN" altLang="zh-CN" sz="2800" dirty="0">
              <a:latin typeface="Tahom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热处理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行业中小企业公共服务平台创新了公共服务平台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建设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模式，发挥行业协会的专业性强、网络性强、资源性强、与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行业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联系密切等优势，充分</a:t>
            </a:r>
            <a:r>
              <a:rPr lang="zh-CN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调动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社会资源，实行</a:t>
            </a:r>
            <a:r>
              <a:rPr lang="zh-CN" altLang="zh-CN" sz="280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协会与产学研</a:t>
            </a:r>
            <a:r>
              <a:rPr lang="zh-CN" altLang="en-US" sz="280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用</a:t>
            </a:r>
            <a:r>
              <a:rPr lang="zh-CN" altLang="zh-CN" sz="2800" b="1" dirty="0">
                <a:solidFill>
                  <a:srgbClr val="E73A1C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共建</a:t>
            </a:r>
            <a:r>
              <a:rPr lang="zh-CN" altLang="zh-CN" sz="2800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的方式，以协会秘书处为管理协调基地，建设覆盖全国热处理行业的公共服务平台网络。</a:t>
            </a:r>
            <a:endParaRPr lang="zh-CN" altLang="en-US" sz="2800" dirty="0"/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595923" y="1863941"/>
          <a:ext cx="9395927" cy="49624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639"/>
                <a:gridCol w="3992226"/>
                <a:gridCol w="4448062"/>
              </a:tblGrid>
              <a:tr h="386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序号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altLang="zh-CN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服务</a:t>
                      </a: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平台名称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依托</a:t>
                      </a: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机构名称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服务平台总部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北京热协热处理技术有限公司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热处理装备检测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西安电炉研究所有限公司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热处理装备及质量检测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江苏丰东热处理及表面改性工程技术研究有限公司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燃气加热热处理装备及技术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河南天利热工装备股份有限公司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水溶性淬火介质淬火技术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辽宁海明化学品有限公司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热处理工艺及装备创新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亚捷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无锡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热工科技有限公司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热处理传感器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武汉华敏测控技术股份有限公司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热处理信息化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中国机械总院集团江苏分院有限公司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机电产品热处理质量检测及失效分析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标信检测技术（嘉兴）有限公司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先进热处理智能装备研发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江苏丰东热技术有限公司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39650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热处理环保装备研发制造</a:t>
                      </a:r>
                      <a:endParaRPr lang="zh-CN" sz="18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张家口永恒热处理有限公司</a:t>
                      </a:r>
                      <a:endParaRPr lang="zh-CN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837151" y="1184115"/>
            <a:ext cx="753115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zh-CN" sz="3200" b="1" i="0" u="none" strike="noStrike" cap="none" normalizeH="0" baseline="0" dirty="0">
                <a:ln>
                  <a:noFill/>
                </a:ln>
                <a:solidFill>
                  <a:srgbClr val="E73A1C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热处理行业中小企业公共服务示范平台</a:t>
            </a:r>
            <a:endParaRPr kumimoji="0" lang="zh-CN" sz="3200" b="1" i="0" u="none" strike="noStrike" cap="none" normalizeH="0" baseline="0" dirty="0">
              <a:ln>
                <a:noFill/>
              </a:ln>
              <a:solidFill>
                <a:srgbClr val="E73A1C"/>
              </a:solidFill>
              <a:effectLst/>
            </a:endParaRPr>
          </a:p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endParaRPr kumimoji="0" lang="zh-CN" sz="3200" b="1" i="0" u="none" strike="noStrike" cap="none" normalizeH="0" baseline="0" dirty="0">
              <a:ln>
                <a:noFill/>
              </a:ln>
              <a:solidFill>
                <a:srgbClr val="E73A1C"/>
              </a:solidFill>
              <a:effectLst/>
            </a:endParaRP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1632170" y="2148441"/>
          <a:ext cx="8939731" cy="345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9033"/>
                <a:gridCol w="3705607"/>
                <a:gridCol w="4535091"/>
              </a:tblGrid>
              <a:tr h="431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序号</a:t>
                      </a:r>
                      <a:endParaRPr lang="zh-CN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altLang="zh-CN" sz="20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服务</a:t>
                      </a:r>
                      <a:r>
                        <a:rPr lang="zh-C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平台名称</a:t>
                      </a:r>
                      <a:endParaRPr lang="zh-CN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altLang="en-US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依托</a:t>
                      </a:r>
                      <a:r>
                        <a:rPr lang="zh-CN" sz="2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机构名称</a:t>
                      </a:r>
                      <a:endParaRPr lang="zh-CN" sz="20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2975" marR="62975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1</a:t>
                      </a:r>
                      <a:endParaRPr lang="en-US" altLang="zh-CN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钢铁产品热处理质量检测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altLang="en-US" sz="2000" kern="1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河北省钢铁产品质量监督检验站</a:t>
                      </a:r>
                      <a:endParaRPr lang="zh-CN" altLang="en-US" sz="2000" kern="1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2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>
                          <a:effectLst/>
                        </a:rPr>
                        <a:t>热处理温度传感器与测温技术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沈阳东大传感技术有限公司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3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真空热表处理技术与装备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北京北方华创真空技术有限公司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4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>
                          <a:effectLst/>
                        </a:rPr>
                        <a:t>电热技术与装备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北京首钢吉泰安新材料有限公司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5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>
                          <a:effectLst/>
                        </a:rPr>
                        <a:t>知识产权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北京慧而行专利代理事务所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6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>
                          <a:effectLst/>
                        </a:rPr>
                        <a:t>法律咨询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北京锋昱律师事务所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  <a:tr h="4318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/>
                        <a:t>7</a:t>
                      </a:r>
                      <a:endParaRPr lang="zh-CN" altLang="en-US" sz="20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>
                          <a:effectLst/>
                        </a:rPr>
                        <a:t>热处理技术培训（拟）</a:t>
                      </a:r>
                      <a:endParaRPr lang="zh-CN" sz="20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14300" algn="l"/>
                        </a:tabLst>
                      </a:pPr>
                      <a:r>
                        <a:rPr lang="zh-CN" sz="2000" kern="100" dirty="0">
                          <a:effectLst/>
                        </a:rPr>
                        <a:t>百色学院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498756" y="1427199"/>
            <a:ext cx="720655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>
            <a:lvl1pPr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143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r>
              <a:rPr kumimoji="0" lang="zh-CN" altLang="en-US" sz="2800" b="1" i="0" u="none" strike="noStrike" cap="none" normalizeH="0" baseline="0" dirty="0">
                <a:ln>
                  <a:noFill/>
                </a:ln>
                <a:solidFill>
                  <a:srgbClr val="E73A1C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增补</a:t>
            </a:r>
            <a:r>
              <a:rPr kumimoji="0" lang="zh-CN" sz="2800" b="1" i="0" u="none" strike="noStrike" cap="none" normalizeH="0" baseline="0" dirty="0">
                <a:ln>
                  <a:noFill/>
                </a:ln>
                <a:solidFill>
                  <a:srgbClr val="E73A1C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热处理行业中小企业公共服务示范平台</a:t>
            </a:r>
            <a:endParaRPr kumimoji="0" lang="zh-CN" sz="2800" b="1" i="0" u="none" strike="noStrike" cap="none" normalizeH="0" baseline="0" dirty="0">
              <a:ln>
                <a:noFill/>
              </a:ln>
              <a:solidFill>
                <a:srgbClr val="E73A1C"/>
              </a:solidFill>
              <a:effectLst/>
            </a:endParaRPr>
          </a:p>
          <a:p>
            <a:pPr marL="0" marR="0" lvl="0" indent="1778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14300" algn="l"/>
              </a:tabLst>
            </a:pPr>
            <a:endParaRPr kumimoji="0" lang="zh-CN" sz="2800" b="1" i="0" u="none" strike="noStrike" cap="none" normalizeH="0" baseline="0" dirty="0">
              <a:ln>
                <a:noFill/>
              </a:ln>
              <a:solidFill>
                <a:srgbClr val="E73A1C"/>
              </a:solidFill>
              <a:effectLst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58836" y="5776232"/>
            <a:ext cx="5493812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（上报理事会通过后，在厂长经理大会上</a:t>
            </a:r>
            <a:r>
              <a:rPr lang="zh-CN" altLang="en-US" kern="0" dirty="0">
                <a:latin typeface="微软雅黑" panose="020B0503020204020204" pitchFamily="34" charset="-122"/>
                <a:cs typeface="+mn-ea"/>
                <a:sym typeface="+mn-lt"/>
              </a:rPr>
              <a:t>颁发匾牌）</a:t>
            </a:r>
            <a:endParaRPr lang="zh-CN" altLang="en-US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sp>
        <p:nvSpPr>
          <p:cNvPr id="16" name="矩形 15"/>
          <p:cNvSpPr/>
          <p:nvPr/>
        </p:nvSpPr>
        <p:spPr>
          <a:xfrm>
            <a:off x="4071985" y="5250746"/>
            <a:ext cx="5808779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kern="100" dirty="0">
                <a:latin typeface="Times New Roman" panose="02020603050405020304" pitchFamily="18" charset="0"/>
                <a:ea typeface="仿宋_GB2312"/>
                <a:cs typeface="仿宋_GB2312"/>
              </a:rPr>
              <a:t>实现：</a:t>
            </a:r>
            <a:r>
              <a:rPr lang="zh-CN" altLang="zh-CN" sz="3200" b="1" kern="100" dirty="0">
                <a:solidFill>
                  <a:srgbClr val="E73A1C"/>
                </a:solidFill>
                <a:latin typeface="Times New Roman" panose="02020603050405020304" pitchFamily="18" charset="0"/>
                <a:ea typeface="仿宋_GB2312"/>
                <a:cs typeface="仿宋_GB2312"/>
              </a:rPr>
              <a:t>真诚服务，相伴成长</a:t>
            </a:r>
            <a:r>
              <a:rPr lang="zh-CN" altLang="zh-CN" sz="3200" kern="100" dirty="0">
                <a:latin typeface="Times New Roman" panose="02020603050405020304" pitchFamily="18" charset="0"/>
                <a:ea typeface="仿宋_GB2312"/>
                <a:cs typeface="仿宋_GB2312"/>
              </a:rPr>
              <a:t>。</a:t>
            </a:r>
            <a:endParaRPr lang="zh-CN" altLang="en-US" sz="3200" dirty="0"/>
          </a:p>
        </p:txBody>
      </p:sp>
      <p:sp>
        <p:nvSpPr>
          <p:cNvPr id="17" name="矩形 16"/>
          <p:cNvSpPr/>
          <p:nvPr/>
        </p:nvSpPr>
        <p:spPr>
          <a:xfrm>
            <a:off x="5953634" y="2590845"/>
            <a:ext cx="4530958" cy="13111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kern="100" dirty="0">
                <a:latin typeface="Times New Roman" panose="02020603050405020304" pitchFamily="18" charset="0"/>
                <a:ea typeface="仿宋_GB2312"/>
                <a:cs typeface="仿宋_GB2312"/>
              </a:rPr>
              <a:t>对行业：</a:t>
            </a:r>
            <a:r>
              <a:rPr lang="zh-CN" altLang="en-US" sz="2800" b="1" kern="100" dirty="0">
                <a:solidFill>
                  <a:srgbClr val="E73A1C"/>
                </a:solidFill>
                <a:latin typeface="Times New Roman" panose="02020603050405020304" pitchFamily="18" charset="0"/>
                <a:ea typeface="仿宋_GB2312"/>
                <a:cs typeface="仿宋_GB2312"/>
              </a:rPr>
              <a:t>以新质生产力，推动行业高质量发展</a:t>
            </a:r>
            <a:endParaRPr lang="zh-CN" altLang="en-US" sz="2800" dirty="0">
              <a:solidFill>
                <a:srgbClr val="E73A1C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361075" y="1569542"/>
            <a:ext cx="4530958" cy="131619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kern="100" dirty="0">
                <a:latin typeface="Times New Roman" panose="02020603050405020304" pitchFamily="18" charset="0"/>
                <a:ea typeface="仿宋_GB2312"/>
                <a:cs typeface="仿宋_GB2312"/>
              </a:rPr>
              <a:t>成为热处理服务平台条件：</a:t>
            </a:r>
            <a:r>
              <a:rPr lang="zh-CN" altLang="en-US" sz="2800" b="1" kern="100" dirty="0">
                <a:solidFill>
                  <a:srgbClr val="E73A1C"/>
                </a:solidFill>
                <a:latin typeface="Times New Roman" panose="02020603050405020304" pitchFamily="18" charset="0"/>
                <a:ea typeface="仿宋_GB2312"/>
                <a:cs typeface="仿宋_GB2312"/>
              </a:rPr>
              <a:t>有能力，有意愿</a:t>
            </a:r>
            <a:r>
              <a:rPr lang="zh-CN" altLang="en-US" sz="2800" b="1" kern="100" dirty="0">
                <a:latin typeface="Times New Roman" panose="02020603050405020304" pitchFamily="18" charset="0"/>
                <a:ea typeface="仿宋_GB2312"/>
                <a:cs typeface="仿宋_GB2312"/>
              </a:rPr>
              <a:t>。</a:t>
            </a:r>
            <a:endParaRPr lang="zh-CN" altLang="en-US" sz="2800" dirty="0"/>
          </a:p>
        </p:txBody>
      </p:sp>
      <p:sp>
        <p:nvSpPr>
          <p:cNvPr id="19" name="矩形 18"/>
          <p:cNvSpPr/>
          <p:nvPr/>
        </p:nvSpPr>
        <p:spPr>
          <a:xfrm>
            <a:off x="1391876" y="3779798"/>
            <a:ext cx="453095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kern="100" dirty="0">
                <a:solidFill>
                  <a:srgbClr val="E73A1C"/>
                </a:solidFill>
                <a:latin typeface="Times New Roman" panose="02020603050405020304" pitchFamily="18" charset="0"/>
                <a:ea typeface="仿宋_GB2312"/>
                <a:cs typeface="仿宋_GB2312"/>
              </a:rPr>
              <a:t>对企业</a:t>
            </a:r>
            <a:r>
              <a:rPr lang="zh-CN" altLang="en-US" sz="2800" b="1" kern="100" dirty="0">
                <a:latin typeface="Times New Roman" panose="02020603050405020304" pitchFamily="18" charset="0"/>
                <a:ea typeface="仿宋_GB2312"/>
                <a:cs typeface="仿宋_GB2312"/>
              </a:rPr>
              <a:t>：以平台服务，促进业务发展</a:t>
            </a:r>
            <a:endParaRPr lang="zh-CN" altLang="en-US" sz="28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grpSp>
        <p:nvGrpSpPr>
          <p:cNvPr id="16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17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8" name="Picture 2" descr="图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 b="12359"/>
          <a:stretch>
            <a:fillRect/>
          </a:stretch>
        </p:blipFill>
        <p:spPr bwMode="auto">
          <a:xfrm>
            <a:off x="7802880" y="248156"/>
            <a:ext cx="3492477" cy="563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图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5" b="19518"/>
          <a:stretch>
            <a:fillRect/>
          </a:stretch>
        </p:blipFill>
        <p:spPr bwMode="auto">
          <a:xfrm>
            <a:off x="4202430" y="1692997"/>
            <a:ext cx="3099626" cy="33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/>
          <p:cNvSpPr/>
          <p:nvPr/>
        </p:nvSpPr>
        <p:spPr>
          <a:xfrm>
            <a:off x="7725542" y="5942267"/>
            <a:ext cx="3647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system-ui"/>
              </a:rPr>
              <a:t>新时代做好经济工作的规律性认识</a:t>
            </a:r>
            <a:endParaRPr lang="zh-CN" altLang="en-US" dirty="0"/>
          </a:p>
        </p:txBody>
      </p:sp>
      <p:sp>
        <p:nvSpPr>
          <p:cNvPr id="31" name="矩形 30"/>
          <p:cNvSpPr/>
          <p:nvPr/>
        </p:nvSpPr>
        <p:spPr>
          <a:xfrm>
            <a:off x="5198245" y="518152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system-ui"/>
              </a:rPr>
              <a:t>工作要求</a:t>
            </a:r>
            <a:endParaRPr lang="zh-CN" altLang="en-US" dirty="0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" t="32740" r="6422" b="9175"/>
          <a:stretch>
            <a:fillRect/>
          </a:stretch>
        </p:blipFill>
        <p:spPr>
          <a:xfrm>
            <a:off x="813934" y="1760938"/>
            <a:ext cx="2670773" cy="398352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16" name="Picture 2" descr="图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2" b="10136"/>
          <a:stretch>
            <a:fillRect/>
          </a:stretch>
        </p:blipFill>
        <p:spPr bwMode="auto">
          <a:xfrm>
            <a:off x="6869005" y="273763"/>
            <a:ext cx="3009900" cy="579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6481107" y="6088247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latin typeface="system-ui"/>
              </a:rPr>
              <a:t>九项重点任务：围绕推动高质量发展</a:t>
            </a:r>
            <a:endParaRPr lang="zh-CN" altLang="en-US" dirty="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 t="14125" r="10751" b="16700"/>
          <a:stretch>
            <a:fillRect/>
          </a:stretch>
        </p:blipFill>
        <p:spPr>
          <a:xfrm>
            <a:off x="2265637" y="1075990"/>
            <a:ext cx="2731875" cy="538158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组合 3"/>
          <p:cNvGrpSpPr/>
          <p:nvPr/>
        </p:nvGrpSpPr>
        <p:grpSpPr bwMode="auto">
          <a:xfrm>
            <a:off x="0" y="6437313"/>
            <a:ext cx="12192000" cy="427037"/>
            <a:chOff x="0" y="6437630"/>
            <a:chExt cx="12192000" cy="426720"/>
          </a:xfrm>
        </p:grpSpPr>
        <p:pic>
          <p:nvPicPr>
            <p:cNvPr id="20488" name="图片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9" name="图片 5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015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0" name="图片 6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030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图片 7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8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2" name="图片 8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29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3" name="图片 9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31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4" name="图片 10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2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图片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9343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6" name="图片 1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358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7" name="图片 1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86110" y="6437630"/>
              <a:ext cx="121920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8" name="图片 1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3125"/>
            <a:stretch>
              <a:fillRect/>
            </a:stretch>
          </p:blipFill>
          <p:spPr bwMode="auto">
            <a:xfrm>
              <a:off x="11986260" y="6437630"/>
              <a:ext cx="205740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8" name="文本占位符 1"/>
          <p:cNvSpPr>
            <a:spLocks noGrp="1"/>
          </p:cNvSpPr>
          <p:nvPr>
            <p:ph type="body" sz="quarter" idx="13"/>
          </p:nvPr>
        </p:nvSpPr>
        <p:spPr>
          <a:xfrm>
            <a:off x="334963" y="395288"/>
            <a:ext cx="1006475" cy="923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zh-CN" altLang="en-US"/>
              <a:t>贰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1352550" y="606425"/>
            <a:ext cx="4749486" cy="461665"/>
          </a:xfrm>
        </p:spPr>
        <p:txBody>
          <a:bodyPr/>
          <a:lstStyle/>
          <a:p>
            <a:pPr algn="just" fontAlgn="ctr"/>
            <a:r>
              <a:rPr lang="zh-CN" altLang="en-US" dirty="0"/>
              <a:t>服务平台运营情况</a:t>
            </a:r>
            <a:endParaRPr lang="en-US" altLang="zh-CN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4291" r="10637" b="25941"/>
          <a:stretch>
            <a:fillRect/>
          </a:stretch>
        </p:blipFill>
        <p:spPr>
          <a:xfrm>
            <a:off x="8990091" y="2064190"/>
            <a:ext cx="2551662" cy="357611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5" t="12013" r="10525" b="16964"/>
          <a:stretch>
            <a:fillRect/>
          </a:stretch>
        </p:blipFill>
        <p:spPr>
          <a:xfrm>
            <a:off x="1281439" y="1185263"/>
            <a:ext cx="2596739" cy="52520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t="10738" r="11203" b="8954"/>
          <a:stretch>
            <a:fillRect/>
          </a:stretch>
        </p:blipFill>
        <p:spPr>
          <a:xfrm>
            <a:off x="5281006" y="69363"/>
            <a:ext cx="2713204" cy="629635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commondata" val="eyJoZGlkIjoiYzRhYjg5MGFkNGRmZTQzOWNkNzI1M2U0MjgzYjg2NDYifQ=="/>
</p:tagLst>
</file>

<file path=ppt/theme/theme1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8CFE2"/>
      </a:accent1>
      <a:accent2>
        <a:srgbClr val="C00000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1">
      <a:majorFont>
        <a:latin typeface="Calibri"/>
        <a:ea typeface="宋体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2020.08.07个人模板</Template>
  <TotalTime>0</TotalTime>
  <Words>2427</Words>
  <Application>WPS 演示</Application>
  <PresentationFormat>宽屏</PresentationFormat>
  <Paragraphs>689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0" baseType="lpstr">
      <vt:lpstr>Arial</vt:lpstr>
      <vt:lpstr>宋体</vt:lpstr>
      <vt:lpstr>Wingdings</vt:lpstr>
      <vt:lpstr>Calibri</vt:lpstr>
      <vt:lpstr>微软雅黑</vt:lpstr>
      <vt:lpstr>Arial Unicode MS</vt:lpstr>
      <vt:lpstr>Times New Roman</vt:lpstr>
      <vt:lpstr>仿宋_GB2312</vt:lpstr>
      <vt:lpstr>仿宋</vt:lpstr>
      <vt:lpstr>Tahoma</vt:lpstr>
      <vt:lpstr>system-ui</vt:lpstr>
      <vt:lpstr>Sazanami Mincho</vt:lpstr>
      <vt:lpstr>Tamanegi_Geki</vt:lpstr>
      <vt:lpstr>方正小标宋简体</vt:lpstr>
      <vt:lpstr>等线</vt:lpstr>
      <vt:lpstr>黑体</vt:lpstr>
      <vt:lpstr>方正小标宋简体</vt:lpstr>
      <vt:lpstr>仿宋_GB2312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shixd</dc:creator>
  <cp:lastModifiedBy>蔷薇</cp:lastModifiedBy>
  <cp:revision>261</cp:revision>
  <dcterms:created xsi:type="dcterms:W3CDTF">2022-03-14T08:25:00Z</dcterms:created>
  <dcterms:modified xsi:type="dcterms:W3CDTF">2024-03-25T00:32:16Z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DAD532C88DCD49BF8D2EF3956B46490B_12</vt:lpwstr>
  </property>
  <property fmtid="{D5CDD505-2E9C-101B-9397-08002B2CF9AE}" pid="3" name="KSOProductBuildVer">
    <vt:lpwstr>2052-12.1.0.16412</vt:lpwstr>
  </property>
</Properties>
</file>