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autoCompressPictures="0">
  <p:sldMasterIdLst>
    <p:sldMasterId id="2147483648" r:id="rId1"/>
  </p:sldMasterIdLst>
  <p:notesMasterIdLst>
    <p:notesMasterId r:id="rId28"/>
  </p:notesMasterIdLst>
  <p:sldIdLst>
    <p:sldId id="256" r:id="rId3"/>
    <p:sldId id="609" r:id="rId4"/>
    <p:sldId id="625" r:id="rId5"/>
    <p:sldId id="681" r:id="rId6"/>
    <p:sldId id="685" r:id="rId7"/>
    <p:sldId id="686" r:id="rId8"/>
    <p:sldId id="687" r:id="rId9"/>
    <p:sldId id="688" r:id="rId10"/>
    <p:sldId id="689" r:id="rId11"/>
    <p:sldId id="690" r:id="rId12"/>
    <p:sldId id="691" r:id="rId13"/>
    <p:sldId id="692" r:id="rId14"/>
    <p:sldId id="693" r:id="rId15"/>
    <p:sldId id="694" r:id="rId16"/>
    <p:sldId id="695" r:id="rId17"/>
    <p:sldId id="696" r:id="rId18"/>
    <p:sldId id="676" r:id="rId19"/>
    <p:sldId id="677" r:id="rId20"/>
    <p:sldId id="678" r:id="rId21"/>
    <p:sldId id="679" r:id="rId22"/>
    <p:sldId id="655" r:id="rId23"/>
    <p:sldId id="680" r:id="rId24"/>
    <p:sldId id="697" r:id="rId25"/>
    <p:sldId id="656" r:id="rId26"/>
    <p:sldId id="270" r:id="rId27"/>
  </p:sldIdLst>
  <p:sldSz cx="12192000" cy="6858000"/>
  <p:notesSz cx="6858000" cy="9144000"/>
  <p:custDataLst>
    <p:tags r:id="rId32"/>
  </p:custDataLst>
  <p:defaultTex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1pPr>
    <a:lvl2pPr marL="455930" indent="1905" algn="l" defTabSz="913130"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2pPr>
    <a:lvl3pPr marL="913130" indent="1905" algn="l" defTabSz="913130"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3pPr>
    <a:lvl4pPr marL="1370330" indent="1905" algn="l" defTabSz="913130"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4pPr>
    <a:lvl5pPr marL="1827530" indent="1905" algn="l" defTabSz="913130"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3C00"/>
    <a:srgbClr val="E73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559" autoAdjust="0"/>
  </p:normalViewPr>
  <p:slideViewPr>
    <p:cSldViewPr snapToGrid="0" snapToObjects="1">
      <p:cViewPr varScale="1">
        <p:scale>
          <a:sx n="63" d="100"/>
          <a:sy n="63" d="100"/>
        </p:scale>
        <p:origin x="76" y="16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rgbClr val="FF0000"/>
                </a:solidFill>
                <a:latin typeface="+mn-lt"/>
                <a:ea typeface="+mn-ea"/>
                <a:cs typeface="+mn-cs"/>
              </a:defRPr>
            </a:pPr>
            <a:r>
              <a:rPr lang="en-US">
                <a:solidFill>
                  <a:srgbClr val="FF0000"/>
                </a:solidFill>
              </a:rPr>
              <a:t>2023</a:t>
            </a:r>
            <a:r>
              <a:rPr lang="zh-CN">
                <a:solidFill>
                  <a:srgbClr val="FF0000"/>
                </a:solidFill>
              </a:rPr>
              <a:t>年度</a:t>
            </a:r>
            <a:r>
              <a:rPr lang="en-US">
                <a:solidFill>
                  <a:srgbClr val="FF0000"/>
                </a:solidFill>
              </a:rPr>
              <a:t>3-12</a:t>
            </a:r>
            <a:r>
              <a:rPr lang="zh-CN">
                <a:solidFill>
                  <a:srgbClr val="FF0000"/>
                </a:solidFill>
              </a:rPr>
              <a:t>月月报情况统计</a:t>
            </a:r>
            <a:endParaRPr lang="zh-CN">
              <a:solidFill>
                <a:srgbClr val="FF0000"/>
              </a:solidFill>
            </a:endParaRPr>
          </a:p>
        </c:rich>
      </c:tx>
      <c:layout>
        <c:manualLayout>
          <c:xMode val="edge"/>
          <c:yMode val="edge"/>
          <c:x val="0.3136875"/>
          <c:y val="0.00703124956746742"/>
        </c:manualLayout>
      </c:layout>
      <c:overlay val="0"/>
      <c:spPr>
        <a:solidFill>
          <a:schemeClr val="bg1"/>
        </a:solidFill>
        <a:ln>
          <a:solidFill>
            <a:schemeClr val="bg1"/>
          </a:solidFill>
        </a:ln>
        <a:effectLst/>
      </c:spPr>
    </c:title>
    <c:autoTitleDeleted val="0"/>
    <c:plotArea>
      <c:layout>
        <c:manualLayout>
          <c:layoutTarget val="inner"/>
          <c:xMode val="edge"/>
          <c:yMode val="edge"/>
          <c:x val="0.0517937992125984"/>
          <c:y val="0.0990236159557323"/>
          <c:w val="0.931018700787402"/>
          <c:h val="0.689089586055021"/>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delete val="1"/>
          </c:dLbls>
          <c:cat>
            <c:strRef>
              <c:f>Sheet1!$A$2:$A$12</c:f>
              <c:strCache>
                <c:ptCount val="11"/>
                <c:pt idx="0">
                  <c:v>北京热协公司</c:v>
                </c:pt>
                <c:pt idx="1">
                  <c:v>西炉所</c:v>
                </c:pt>
                <c:pt idx="2">
                  <c:v>丰东热处理</c:v>
                </c:pt>
                <c:pt idx="3">
                  <c:v>河南天利</c:v>
                </c:pt>
                <c:pt idx="4">
                  <c:v>辽宁海明</c:v>
                </c:pt>
                <c:pt idx="5">
                  <c:v>无锡亚捷</c:v>
                </c:pt>
                <c:pt idx="6">
                  <c:v>武汉华敏</c:v>
                </c:pt>
                <c:pt idx="7">
                  <c:v>江苏分院</c:v>
                </c:pt>
                <c:pt idx="8">
                  <c:v>标信检测</c:v>
                </c:pt>
                <c:pt idx="9">
                  <c:v>江苏丰东</c:v>
                </c:pt>
                <c:pt idx="10">
                  <c:v>张家口永恒</c:v>
                </c:pt>
              </c:strCache>
            </c:strRef>
          </c:cat>
          <c:val>
            <c:numRef>
              <c:f>Sheet1!$B$2:$B$12</c:f>
              <c:numCache>
                <c:formatCode>General</c:formatCode>
                <c:ptCount val="11"/>
                <c:pt idx="0">
                  <c:v>10</c:v>
                </c:pt>
                <c:pt idx="1">
                  <c:v>9</c:v>
                </c:pt>
                <c:pt idx="2">
                  <c:v>10</c:v>
                </c:pt>
                <c:pt idx="3">
                  <c:v>4</c:v>
                </c:pt>
                <c:pt idx="4">
                  <c:v>8</c:v>
                </c:pt>
                <c:pt idx="5">
                  <c:v>7</c:v>
                </c:pt>
                <c:pt idx="6">
                  <c:v>7</c:v>
                </c:pt>
                <c:pt idx="7">
                  <c:v>9</c:v>
                </c:pt>
                <c:pt idx="8">
                  <c:v>9</c:v>
                </c:pt>
                <c:pt idx="9">
                  <c:v>9</c:v>
                </c:pt>
                <c:pt idx="10">
                  <c:v>5</c:v>
                </c:pt>
              </c:numCache>
            </c:numRef>
          </c:val>
        </c:ser>
        <c:ser>
          <c:idx val="1"/>
          <c:order val="1"/>
          <c:tx>
            <c:strRef>
              <c:f>Sheet1!$C$1</c:f>
              <c:strCache>
                <c:ptCount val="1"/>
                <c:pt idx="0">
                  <c:v>列1</c:v>
                </c:pt>
              </c:strCache>
            </c:strRef>
          </c:tx>
          <c:spPr>
            <a:solidFill>
              <a:schemeClr val="accent2"/>
            </a:solidFill>
            <a:ln>
              <a:noFill/>
            </a:ln>
            <a:effectLst/>
          </c:spPr>
          <c:invertIfNegative val="0"/>
          <c:dLbls>
            <c:delete val="1"/>
          </c:dLbls>
          <c:cat>
            <c:strRef>
              <c:f>Sheet1!$A$2:$A$12</c:f>
              <c:strCache>
                <c:ptCount val="11"/>
                <c:pt idx="0">
                  <c:v>北京热协公司</c:v>
                </c:pt>
                <c:pt idx="1">
                  <c:v>西炉所</c:v>
                </c:pt>
                <c:pt idx="2">
                  <c:v>丰东热处理</c:v>
                </c:pt>
                <c:pt idx="3">
                  <c:v>河南天利</c:v>
                </c:pt>
                <c:pt idx="4">
                  <c:v>辽宁海明</c:v>
                </c:pt>
                <c:pt idx="5">
                  <c:v>无锡亚捷</c:v>
                </c:pt>
                <c:pt idx="6">
                  <c:v>武汉华敏</c:v>
                </c:pt>
                <c:pt idx="7">
                  <c:v>江苏分院</c:v>
                </c:pt>
                <c:pt idx="8">
                  <c:v>标信检测</c:v>
                </c:pt>
                <c:pt idx="9">
                  <c:v>江苏丰东</c:v>
                </c:pt>
                <c:pt idx="10">
                  <c:v>张家口永恒</c:v>
                </c:pt>
              </c:strCache>
            </c:strRef>
          </c:cat>
          <c:val>
            <c:numRef>
              <c:f>Sheet1!$C$2:$C$12</c:f>
              <c:numCache>
                <c:formatCode>General</c:formatCode>
                <c:ptCount val="11"/>
              </c:numCache>
            </c:numRef>
          </c:val>
        </c:ser>
        <c:ser>
          <c:idx val="2"/>
          <c:order val="2"/>
          <c:tx>
            <c:strRef>
              <c:f>Sheet1!$D$1</c:f>
              <c:strCache>
                <c:ptCount val="1"/>
                <c:pt idx="0">
                  <c:v>列2</c:v>
                </c:pt>
              </c:strCache>
            </c:strRef>
          </c:tx>
          <c:spPr>
            <a:solidFill>
              <a:schemeClr val="accent3"/>
            </a:solidFill>
            <a:ln>
              <a:noFill/>
            </a:ln>
            <a:effectLst/>
          </c:spPr>
          <c:invertIfNegative val="0"/>
          <c:dLbls>
            <c:delete val="1"/>
          </c:dLbls>
          <c:cat>
            <c:strRef>
              <c:f>Sheet1!$A$2:$A$12</c:f>
              <c:strCache>
                <c:ptCount val="11"/>
                <c:pt idx="0">
                  <c:v>北京热协公司</c:v>
                </c:pt>
                <c:pt idx="1">
                  <c:v>西炉所</c:v>
                </c:pt>
                <c:pt idx="2">
                  <c:v>丰东热处理</c:v>
                </c:pt>
                <c:pt idx="3">
                  <c:v>河南天利</c:v>
                </c:pt>
                <c:pt idx="4">
                  <c:v>辽宁海明</c:v>
                </c:pt>
                <c:pt idx="5">
                  <c:v>无锡亚捷</c:v>
                </c:pt>
                <c:pt idx="6">
                  <c:v>武汉华敏</c:v>
                </c:pt>
                <c:pt idx="7">
                  <c:v>江苏分院</c:v>
                </c:pt>
                <c:pt idx="8">
                  <c:v>标信检测</c:v>
                </c:pt>
                <c:pt idx="9">
                  <c:v>江苏丰东</c:v>
                </c:pt>
                <c:pt idx="10">
                  <c:v>张家口永恒</c:v>
                </c:pt>
              </c:strCache>
            </c:strRef>
          </c:cat>
          <c:val>
            <c:numRef>
              <c:f>Sheet1!$D$2:$D$12</c:f>
              <c:numCache>
                <c:formatCode>General</c:formatCode>
                <c:ptCount val="11"/>
              </c:numCache>
            </c:numRef>
          </c:val>
        </c:ser>
        <c:dLbls>
          <c:showLegendKey val="0"/>
          <c:showVal val="0"/>
          <c:showCatName val="0"/>
          <c:showSerName val="0"/>
          <c:showPercent val="0"/>
          <c:showBubbleSize val="0"/>
        </c:dLbls>
        <c:gapWidth val="219"/>
        <c:overlap val="-27"/>
        <c:axId val="155105344"/>
        <c:axId val="155106976"/>
      </c:barChart>
      <c:catAx>
        <c:axId val="15510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55106976"/>
        <c:crosses val="autoZero"/>
        <c:auto val="1"/>
        <c:lblAlgn val="ctr"/>
        <c:lblOffset val="100"/>
        <c:noMultiLvlLbl val="0"/>
      </c:catAx>
      <c:valAx>
        <c:axId val="155106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5510534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400"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400" eaLnBrk="1" fontAlgn="auto" hangingPunct="1">
              <a:spcBef>
                <a:spcPts val="0"/>
              </a:spcBef>
              <a:spcAft>
                <a:spcPts val="0"/>
              </a:spcAft>
              <a:defRPr sz="1200" smtClean="0">
                <a:latin typeface="+mn-lt"/>
                <a:ea typeface="+mn-ea"/>
              </a:defRPr>
            </a:lvl1pPr>
          </a:lstStyle>
          <a:p>
            <a:pPr>
              <a:defRPr/>
            </a:pPr>
            <a:fld id="{560CBE79-F38D-411B-9AE3-5CB5EB40F10D}"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400"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ea typeface="宋体" panose="02010600030101010101" pitchFamily="2" charset="-122"/>
              </a:defRPr>
            </a:lvl1pPr>
          </a:lstStyle>
          <a:p>
            <a:fld id="{C38C7B00-9D48-435D-8D1E-2301B8F19A12}"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5.emf"/><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5.emf"/><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5.emf"/><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5.emf"/><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image" Target="../media/image8.emf"/><Relationship Id="rId4" Type="http://schemas.openxmlformats.org/officeDocument/2006/relationships/image" Target="../media/image7.emf"/><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9.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pic>
        <p:nvPicPr>
          <p:cNvPr id="5"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976385">
            <a:off x="4795838" y="479425"/>
            <a:ext cx="5441950" cy="583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
          <p:cNvGrpSpPr/>
          <p:nvPr/>
        </p:nvGrpSpPr>
        <p:grpSpPr bwMode="auto">
          <a:xfrm>
            <a:off x="0" y="6437313"/>
            <a:ext cx="12192000" cy="427037"/>
            <a:chOff x="0" y="6437630"/>
            <a:chExt cx="12192000" cy="426720"/>
          </a:xfrm>
        </p:grpSpPr>
        <p:pic>
          <p:nvPicPr>
            <p:cNvPr id="7"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3"/>
            <p:cNvPicPr>
              <a:picLocks noChangeAspect="1" noChangeArrowheads="1"/>
            </p:cNvPicPr>
            <p:nvPr/>
          </p:nvPicPr>
          <p:blipFill>
            <a:blip r:embed="rId3">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图片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68688"/>
            <a:ext cx="3894138"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占位符 3"/>
          <p:cNvSpPr>
            <a:spLocks noGrp="1"/>
          </p:cNvSpPr>
          <p:nvPr>
            <p:ph type="body" sz="quarter" idx="10"/>
          </p:nvPr>
        </p:nvSpPr>
        <p:spPr>
          <a:xfrm>
            <a:off x="4037642" y="2373058"/>
            <a:ext cx="5957887" cy="1754326"/>
          </a:xfrm>
          <a:prstGeom prst="rect">
            <a:avLst/>
          </a:prstGeom>
        </p:spPr>
        <p:txBody>
          <a:bodyPr>
            <a:spAutoFit/>
          </a:bodyPr>
          <a:lstStyle>
            <a:lvl1pPr marL="0" indent="0">
              <a:lnSpc>
                <a:spcPct val="100000"/>
              </a:lnSpc>
              <a:spcBef>
                <a:spcPts val="0"/>
              </a:spcBef>
              <a:buNone/>
              <a:defRPr sz="5400" b="1">
                <a:solidFill>
                  <a:schemeClr val="accent1"/>
                </a:solidFill>
              </a:defRPr>
            </a:lvl1pPr>
          </a:lstStyle>
          <a:p>
            <a:pPr lvl="0"/>
            <a:r>
              <a:rPr lang="zh-CN" altLang="en-US"/>
              <a:t>单击此处编辑母版文本样式</a:t>
            </a:r>
            <a:endParaRPr lang="zh-CN" altLang="en-US"/>
          </a:p>
          <a:p>
            <a:pPr lvl="1"/>
            <a:r>
              <a:rPr lang="zh-CN" altLang="en-US"/>
              <a:t>第二级</a:t>
            </a:r>
            <a:endParaRPr lang="zh-CN" altLang="en-US"/>
          </a:p>
        </p:txBody>
      </p:sp>
      <p:sp>
        <p:nvSpPr>
          <p:cNvPr id="22" name="文本占位符 3"/>
          <p:cNvSpPr>
            <a:spLocks noGrp="1"/>
          </p:cNvSpPr>
          <p:nvPr>
            <p:ph type="body" sz="quarter" idx="11"/>
          </p:nvPr>
        </p:nvSpPr>
        <p:spPr>
          <a:xfrm>
            <a:off x="3575305" y="5329502"/>
            <a:ext cx="5957887" cy="523220"/>
          </a:xfrm>
          <a:prstGeom prst="rect">
            <a:avLst/>
          </a:prstGeom>
        </p:spPr>
        <p:txBody>
          <a:bodyPr>
            <a:spAutoFit/>
          </a:bodyPr>
          <a:lstStyle>
            <a:lvl1pPr marL="0" indent="0">
              <a:lnSpc>
                <a:spcPct val="100000"/>
              </a:lnSpc>
              <a:spcBef>
                <a:spcPts val="0"/>
              </a:spcBef>
              <a:buNone/>
              <a:defRPr/>
            </a:lvl1pPr>
          </a:lstStyle>
          <a:p>
            <a:pPr lvl="0"/>
            <a:r>
              <a:rPr lang="zh-CN" altLang="en-US"/>
              <a:t>单击此处编辑母版文本样式</a:t>
            </a:r>
            <a:endParaRPr lang="zh-CN" altLang="en-US"/>
          </a:p>
        </p:txBody>
      </p:sp>
      <p:pic>
        <p:nvPicPr>
          <p:cNvPr id="20" name="Picture 5" descr="D:\Documents\2017\秘书处\logo-透明.png"/>
          <p:cNvPicPr>
            <a:picLocks noChangeAspect="1"/>
          </p:cNvPicPr>
          <p:nvPr userDrawn="1"/>
        </p:nvPicPr>
        <p:blipFill>
          <a:blip r:embed="rId5"/>
          <a:srcRect l="11259" t="6841" r="17320" b="7021"/>
          <a:stretch>
            <a:fillRect/>
          </a:stretch>
        </p:blipFill>
        <p:spPr>
          <a:xfrm>
            <a:off x="11366393" y="80681"/>
            <a:ext cx="735959" cy="699247"/>
          </a:xfrm>
          <a:prstGeom prst="rect">
            <a:avLst/>
          </a:prstGeom>
          <a:noFill/>
          <a:ln w="9525">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三项目录">
    <p:spTree>
      <p:nvGrpSpPr>
        <p:cNvPr id="1" name=""/>
        <p:cNvGrpSpPr/>
        <p:nvPr/>
      </p:nvGrpSpPr>
      <p:grpSpPr>
        <a:xfrm>
          <a:off x="0" y="0"/>
          <a:ext cx="0" cy="0"/>
          <a:chOff x="0" y="0"/>
          <a:chExt cx="0" cy="0"/>
        </a:xfrm>
      </p:grpSpPr>
      <p:grpSp>
        <p:nvGrpSpPr>
          <p:cNvPr id="13" name="组合 1"/>
          <p:cNvGrpSpPr/>
          <p:nvPr/>
        </p:nvGrpSpPr>
        <p:grpSpPr bwMode="auto">
          <a:xfrm>
            <a:off x="0" y="6437313"/>
            <a:ext cx="12192000" cy="427037"/>
            <a:chOff x="0" y="6437630"/>
            <a:chExt cx="12192000" cy="426720"/>
          </a:xfrm>
        </p:grpSpPr>
        <p:pic>
          <p:nvPicPr>
            <p:cNvPr id="14"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12"/>
            <p:cNvPicPr>
              <a:picLocks noChangeAspect="1" noChangeArrowheads="1"/>
            </p:cNvPicPr>
            <p:nvPr/>
          </p:nvPicPr>
          <p:blipFill>
            <a:blip r:embed="rId2">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图片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76385">
            <a:off x="1602581" y="367507"/>
            <a:ext cx="2001837"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6438" y="2413000"/>
            <a:ext cx="160813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6438" y="3487738"/>
            <a:ext cx="1608137"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6438" y="4643438"/>
            <a:ext cx="16081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文本占位符 3"/>
          <p:cNvSpPr>
            <a:spLocks noGrp="1"/>
          </p:cNvSpPr>
          <p:nvPr>
            <p:ph type="body" sz="quarter" idx="11"/>
          </p:nvPr>
        </p:nvSpPr>
        <p:spPr>
          <a:xfrm>
            <a:off x="3804185" y="1902497"/>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a:t>单击此处编辑母版文本样式</a:t>
            </a:r>
            <a:endParaRPr lang="zh-CN" altLang="en-US"/>
          </a:p>
        </p:txBody>
      </p:sp>
      <p:sp>
        <p:nvSpPr>
          <p:cNvPr id="49" name="文本占位符 3"/>
          <p:cNvSpPr>
            <a:spLocks noGrp="1"/>
          </p:cNvSpPr>
          <p:nvPr>
            <p:ph type="body" sz="quarter" idx="12"/>
          </p:nvPr>
        </p:nvSpPr>
        <p:spPr>
          <a:xfrm>
            <a:off x="6012180" y="2113335"/>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a:t>单击此处编辑母版文本样式</a:t>
            </a:r>
            <a:endParaRPr lang="zh-CN" altLang="en-US"/>
          </a:p>
        </p:txBody>
      </p:sp>
      <p:sp>
        <p:nvSpPr>
          <p:cNvPr id="50" name="文本占位符 3"/>
          <p:cNvSpPr>
            <a:spLocks noGrp="1"/>
          </p:cNvSpPr>
          <p:nvPr>
            <p:ph type="body" sz="quarter" idx="13"/>
          </p:nvPr>
        </p:nvSpPr>
        <p:spPr>
          <a:xfrm>
            <a:off x="6012180" y="2481331"/>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zh-CN" altLang="en-US"/>
              <a:t>单击此处编辑母版文本样式</a:t>
            </a:r>
            <a:endParaRPr lang="zh-CN" altLang="en-US"/>
          </a:p>
        </p:txBody>
      </p:sp>
      <p:sp>
        <p:nvSpPr>
          <p:cNvPr id="51" name="文本占位符 3"/>
          <p:cNvSpPr>
            <a:spLocks noGrp="1"/>
          </p:cNvSpPr>
          <p:nvPr>
            <p:ph type="body" sz="quarter" idx="14"/>
          </p:nvPr>
        </p:nvSpPr>
        <p:spPr>
          <a:xfrm>
            <a:off x="-616193" y="760796"/>
            <a:ext cx="3506203" cy="769441"/>
          </a:xfrm>
          <a:prstGeom prst="rect">
            <a:avLst/>
          </a:prstGeom>
        </p:spPr>
        <p:txBody>
          <a:bodyPr wrap="square">
            <a:spAutoFit/>
          </a:bodyPr>
          <a:lstStyle>
            <a:lvl1pPr marL="0" indent="0" algn="r">
              <a:lnSpc>
                <a:spcPct val="100000"/>
              </a:lnSpc>
              <a:spcBef>
                <a:spcPts val="0"/>
              </a:spcBef>
              <a:buNone/>
              <a:defRPr sz="4400" b="1" i="0">
                <a:latin typeface="+mn-ea"/>
                <a:ea typeface="+mn-ea"/>
              </a:defRPr>
            </a:lvl1pPr>
          </a:lstStyle>
          <a:p>
            <a:pPr lvl="0"/>
            <a:r>
              <a:rPr lang="zh-CN" altLang="en-US"/>
              <a:t>单击此处编辑母版文本样式</a:t>
            </a:r>
            <a:endParaRPr lang="zh-CN" altLang="en-US"/>
          </a:p>
        </p:txBody>
      </p:sp>
      <p:sp>
        <p:nvSpPr>
          <p:cNvPr id="52" name="文本占位符 3"/>
          <p:cNvSpPr>
            <a:spLocks noGrp="1"/>
          </p:cNvSpPr>
          <p:nvPr>
            <p:ph type="body" sz="quarter" idx="15"/>
          </p:nvPr>
        </p:nvSpPr>
        <p:spPr>
          <a:xfrm>
            <a:off x="-616193" y="1347515"/>
            <a:ext cx="3506203" cy="584775"/>
          </a:xfrm>
          <a:prstGeom prst="rect">
            <a:avLst/>
          </a:prstGeom>
        </p:spPr>
        <p:txBody>
          <a:bodyPr wrap="square">
            <a:spAutoFit/>
          </a:bodyPr>
          <a:lstStyle>
            <a:lvl1pPr marL="0" indent="0" algn="r">
              <a:lnSpc>
                <a:spcPct val="100000"/>
              </a:lnSpc>
              <a:spcBef>
                <a:spcPts val="0"/>
              </a:spcBef>
              <a:buNone/>
              <a:defRPr sz="3200" b="1" i="0">
                <a:latin typeface="+mn-ea"/>
                <a:ea typeface="+mn-ea"/>
              </a:defRPr>
            </a:lvl1pPr>
          </a:lstStyle>
          <a:p>
            <a:pPr lvl="0"/>
            <a:r>
              <a:rPr lang="zh-CN" altLang="en-US"/>
              <a:t>单击此处编辑母版文本样式</a:t>
            </a:r>
            <a:endParaRPr lang="zh-CN" altLang="en-US"/>
          </a:p>
        </p:txBody>
      </p:sp>
      <p:sp>
        <p:nvSpPr>
          <p:cNvPr id="53" name="文本占位符 3"/>
          <p:cNvSpPr>
            <a:spLocks noGrp="1"/>
          </p:cNvSpPr>
          <p:nvPr>
            <p:ph type="body" sz="quarter" idx="16"/>
          </p:nvPr>
        </p:nvSpPr>
        <p:spPr>
          <a:xfrm>
            <a:off x="3804185" y="2967335"/>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a:t>单击此处编辑母版文本样式</a:t>
            </a:r>
            <a:endParaRPr lang="zh-CN" altLang="en-US"/>
          </a:p>
        </p:txBody>
      </p:sp>
      <p:sp>
        <p:nvSpPr>
          <p:cNvPr id="54" name="文本占位符 3"/>
          <p:cNvSpPr>
            <a:spLocks noGrp="1"/>
          </p:cNvSpPr>
          <p:nvPr>
            <p:ph type="body" sz="quarter" idx="17"/>
          </p:nvPr>
        </p:nvSpPr>
        <p:spPr>
          <a:xfrm>
            <a:off x="3804185" y="4032173"/>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a:t>单击此处编辑母版文本样式</a:t>
            </a:r>
            <a:endParaRPr lang="zh-CN" altLang="en-US"/>
          </a:p>
        </p:txBody>
      </p:sp>
      <p:sp>
        <p:nvSpPr>
          <p:cNvPr id="55" name="文本占位符 3"/>
          <p:cNvSpPr>
            <a:spLocks noGrp="1"/>
          </p:cNvSpPr>
          <p:nvPr>
            <p:ph type="body" sz="quarter" idx="18"/>
          </p:nvPr>
        </p:nvSpPr>
        <p:spPr>
          <a:xfrm>
            <a:off x="6012180" y="3163702"/>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a:t>单击此处编辑母版文本样式</a:t>
            </a:r>
            <a:endParaRPr lang="zh-CN" altLang="en-US"/>
          </a:p>
        </p:txBody>
      </p:sp>
      <p:sp>
        <p:nvSpPr>
          <p:cNvPr id="56" name="文本占位符 3"/>
          <p:cNvSpPr>
            <a:spLocks noGrp="1"/>
          </p:cNvSpPr>
          <p:nvPr>
            <p:ph type="body" sz="quarter" idx="19"/>
          </p:nvPr>
        </p:nvSpPr>
        <p:spPr>
          <a:xfrm>
            <a:off x="6012180" y="3531698"/>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zh-CN" altLang="en-US"/>
              <a:t>单击此处编辑母版文本样式</a:t>
            </a:r>
            <a:endParaRPr lang="zh-CN" altLang="en-US"/>
          </a:p>
        </p:txBody>
      </p:sp>
      <p:sp>
        <p:nvSpPr>
          <p:cNvPr id="57" name="文本占位符 3"/>
          <p:cNvSpPr>
            <a:spLocks noGrp="1"/>
          </p:cNvSpPr>
          <p:nvPr>
            <p:ph type="body" sz="quarter" idx="20"/>
          </p:nvPr>
        </p:nvSpPr>
        <p:spPr>
          <a:xfrm>
            <a:off x="6012180" y="4249849"/>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a:t>单击此处编辑母版文本样式</a:t>
            </a:r>
            <a:endParaRPr lang="zh-CN" altLang="en-US"/>
          </a:p>
        </p:txBody>
      </p:sp>
      <p:sp>
        <p:nvSpPr>
          <p:cNvPr id="58" name="文本占位符 3"/>
          <p:cNvSpPr>
            <a:spLocks noGrp="1"/>
          </p:cNvSpPr>
          <p:nvPr>
            <p:ph type="body" sz="quarter" idx="21"/>
          </p:nvPr>
        </p:nvSpPr>
        <p:spPr>
          <a:xfrm>
            <a:off x="6012180" y="4617845"/>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zh-CN" altLang="en-US"/>
              <a:t>单击此处编辑母版文本样式</a:t>
            </a:r>
            <a:endParaRPr lang="zh-CN" altLang="en-US"/>
          </a:p>
        </p:txBody>
      </p:sp>
      <p:pic>
        <p:nvPicPr>
          <p:cNvPr id="30" name="Picture 5" descr="D:\Documents\2017\秘书处\logo-透明.png"/>
          <p:cNvPicPr>
            <a:picLocks noChangeAspect="1"/>
          </p:cNvPicPr>
          <p:nvPr userDrawn="1"/>
        </p:nvPicPr>
        <p:blipFill>
          <a:blip r:embed="rId5"/>
          <a:srcRect l="11259" t="6841" r="17320" b="7021"/>
          <a:stretch>
            <a:fillRect/>
          </a:stretch>
        </p:blipFill>
        <p:spPr>
          <a:xfrm>
            <a:off x="11366393" y="80681"/>
            <a:ext cx="735959" cy="699247"/>
          </a:xfrm>
          <a:prstGeom prst="rect">
            <a:avLst/>
          </a:prstGeom>
          <a:noFill/>
          <a:ln w="9525">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四项目录">
    <p:spTree>
      <p:nvGrpSpPr>
        <p:cNvPr id="1" name=""/>
        <p:cNvGrpSpPr/>
        <p:nvPr/>
      </p:nvGrpSpPr>
      <p:grpSpPr>
        <a:xfrm>
          <a:off x="0" y="0"/>
          <a:ext cx="0" cy="0"/>
          <a:chOff x="0" y="0"/>
          <a:chExt cx="0" cy="0"/>
        </a:xfrm>
      </p:grpSpPr>
      <p:grpSp>
        <p:nvGrpSpPr>
          <p:cNvPr id="16" name="组合 1"/>
          <p:cNvGrpSpPr/>
          <p:nvPr/>
        </p:nvGrpSpPr>
        <p:grpSpPr bwMode="auto">
          <a:xfrm>
            <a:off x="0" y="6437313"/>
            <a:ext cx="12192000" cy="427037"/>
            <a:chOff x="0" y="6437630"/>
            <a:chExt cx="12192000" cy="426720"/>
          </a:xfrm>
        </p:grpSpPr>
        <p:pic>
          <p:nvPicPr>
            <p:cNvPr id="1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12"/>
            <p:cNvPicPr>
              <a:picLocks noChangeAspect="1" noChangeArrowheads="1"/>
            </p:cNvPicPr>
            <p:nvPr/>
          </p:nvPicPr>
          <p:blipFill>
            <a:blip r:embed="rId2">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 name="图片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76385">
            <a:off x="1602581" y="367507"/>
            <a:ext cx="2001837"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6438" y="2413000"/>
            <a:ext cx="160813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6438" y="3487738"/>
            <a:ext cx="1608137"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6438" y="4643438"/>
            <a:ext cx="16081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6438" y="5681663"/>
            <a:ext cx="1608137"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文本占位符 3"/>
          <p:cNvSpPr>
            <a:spLocks noGrp="1"/>
          </p:cNvSpPr>
          <p:nvPr>
            <p:ph type="body" sz="quarter" idx="11"/>
          </p:nvPr>
        </p:nvSpPr>
        <p:spPr>
          <a:xfrm>
            <a:off x="3804185" y="1902497"/>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a:t>单击此处编辑母版文本样式</a:t>
            </a:r>
            <a:endParaRPr lang="zh-CN" altLang="en-US"/>
          </a:p>
        </p:txBody>
      </p:sp>
      <p:sp>
        <p:nvSpPr>
          <p:cNvPr id="49" name="文本占位符 3"/>
          <p:cNvSpPr>
            <a:spLocks noGrp="1"/>
          </p:cNvSpPr>
          <p:nvPr>
            <p:ph type="body" sz="quarter" idx="12"/>
          </p:nvPr>
        </p:nvSpPr>
        <p:spPr>
          <a:xfrm>
            <a:off x="6012180" y="2113335"/>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a:t>单击此处编辑母版文本样式</a:t>
            </a:r>
            <a:endParaRPr lang="zh-CN" altLang="en-US"/>
          </a:p>
        </p:txBody>
      </p:sp>
      <p:sp>
        <p:nvSpPr>
          <p:cNvPr id="50" name="文本占位符 3"/>
          <p:cNvSpPr>
            <a:spLocks noGrp="1"/>
          </p:cNvSpPr>
          <p:nvPr>
            <p:ph type="body" sz="quarter" idx="13"/>
          </p:nvPr>
        </p:nvSpPr>
        <p:spPr>
          <a:xfrm>
            <a:off x="6012180" y="2481331"/>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zh-CN" altLang="en-US"/>
              <a:t>单击此处编辑母版文本样式</a:t>
            </a:r>
            <a:endParaRPr lang="zh-CN" altLang="en-US"/>
          </a:p>
        </p:txBody>
      </p:sp>
      <p:sp>
        <p:nvSpPr>
          <p:cNvPr id="51" name="文本占位符 3"/>
          <p:cNvSpPr>
            <a:spLocks noGrp="1"/>
          </p:cNvSpPr>
          <p:nvPr>
            <p:ph type="body" sz="quarter" idx="14"/>
          </p:nvPr>
        </p:nvSpPr>
        <p:spPr>
          <a:xfrm>
            <a:off x="-616193" y="760796"/>
            <a:ext cx="3506203" cy="769441"/>
          </a:xfrm>
          <a:prstGeom prst="rect">
            <a:avLst/>
          </a:prstGeom>
        </p:spPr>
        <p:txBody>
          <a:bodyPr wrap="square">
            <a:spAutoFit/>
          </a:bodyPr>
          <a:lstStyle>
            <a:lvl1pPr marL="0" indent="0" algn="r">
              <a:lnSpc>
                <a:spcPct val="100000"/>
              </a:lnSpc>
              <a:spcBef>
                <a:spcPts val="0"/>
              </a:spcBef>
              <a:buNone/>
              <a:defRPr sz="4400" b="1" i="0">
                <a:latin typeface="+mn-ea"/>
                <a:ea typeface="+mn-ea"/>
              </a:defRPr>
            </a:lvl1pPr>
          </a:lstStyle>
          <a:p>
            <a:pPr lvl="0"/>
            <a:r>
              <a:rPr lang="zh-CN" altLang="en-US"/>
              <a:t>单击此处编辑母版文本样式</a:t>
            </a:r>
            <a:endParaRPr lang="zh-CN" altLang="en-US"/>
          </a:p>
        </p:txBody>
      </p:sp>
      <p:sp>
        <p:nvSpPr>
          <p:cNvPr id="52" name="文本占位符 3"/>
          <p:cNvSpPr>
            <a:spLocks noGrp="1"/>
          </p:cNvSpPr>
          <p:nvPr>
            <p:ph type="body" sz="quarter" idx="15"/>
          </p:nvPr>
        </p:nvSpPr>
        <p:spPr>
          <a:xfrm>
            <a:off x="-616193" y="1347515"/>
            <a:ext cx="3506203" cy="584775"/>
          </a:xfrm>
          <a:prstGeom prst="rect">
            <a:avLst/>
          </a:prstGeom>
        </p:spPr>
        <p:txBody>
          <a:bodyPr wrap="square">
            <a:spAutoFit/>
          </a:bodyPr>
          <a:lstStyle>
            <a:lvl1pPr marL="0" indent="0" algn="r">
              <a:lnSpc>
                <a:spcPct val="100000"/>
              </a:lnSpc>
              <a:spcBef>
                <a:spcPts val="0"/>
              </a:spcBef>
              <a:buNone/>
              <a:defRPr sz="3200" b="1" i="0">
                <a:latin typeface="+mn-ea"/>
                <a:ea typeface="+mn-ea"/>
              </a:defRPr>
            </a:lvl1pPr>
          </a:lstStyle>
          <a:p>
            <a:pPr lvl="0"/>
            <a:r>
              <a:rPr lang="zh-CN" altLang="en-US"/>
              <a:t>单击此处编辑母版文本样式</a:t>
            </a:r>
            <a:endParaRPr lang="zh-CN" altLang="en-US"/>
          </a:p>
        </p:txBody>
      </p:sp>
      <p:sp>
        <p:nvSpPr>
          <p:cNvPr id="53" name="文本占位符 3"/>
          <p:cNvSpPr>
            <a:spLocks noGrp="1"/>
          </p:cNvSpPr>
          <p:nvPr>
            <p:ph type="body" sz="quarter" idx="16"/>
          </p:nvPr>
        </p:nvSpPr>
        <p:spPr>
          <a:xfrm>
            <a:off x="3804185" y="2967335"/>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a:t>单击此处编辑母版文本样式</a:t>
            </a:r>
            <a:endParaRPr lang="zh-CN" altLang="en-US"/>
          </a:p>
        </p:txBody>
      </p:sp>
      <p:sp>
        <p:nvSpPr>
          <p:cNvPr id="54" name="文本占位符 3"/>
          <p:cNvSpPr>
            <a:spLocks noGrp="1"/>
          </p:cNvSpPr>
          <p:nvPr>
            <p:ph type="body" sz="quarter" idx="17"/>
          </p:nvPr>
        </p:nvSpPr>
        <p:spPr>
          <a:xfrm>
            <a:off x="3804185" y="4032173"/>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a:t>单击此处编辑母版文本样式</a:t>
            </a:r>
            <a:endParaRPr lang="zh-CN" altLang="en-US"/>
          </a:p>
        </p:txBody>
      </p:sp>
      <p:sp>
        <p:nvSpPr>
          <p:cNvPr id="55" name="文本占位符 3"/>
          <p:cNvSpPr>
            <a:spLocks noGrp="1"/>
          </p:cNvSpPr>
          <p:nvPr>
            <p:ph type="body" sz="quarter" idx="18"/>
          </p:nvPr>
        </p:nvSpPr>
        <p:spPr>
          <a:xfrm>
            <a:off x="6012180" y="3163702"/>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a:t>单击此处编辑母版文本样式</a:t>
            </a:r>
            <a:endParaRPr lang="zh-CN" altLang="en-US"/>
          </a:p>
        </p:txBody>
      </p:sp>
      <p:sp>
        <p:nvSpPr>
          <p:cNvPr id="56" name="文本占位符 3"/>
          <p:cNvSpPr>
            <a:spLocks noGrp="1"/>
          </p:cNvSpPr>
          <p:nvPr>
            <p:ph type="body" sz="quarter" idx="19"/>
          </p:nvPr>
        </p:nvSpPr>
        <p:spPr>
          <a:xfrm>
            <a:off x="6012180" y="3531698"/>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zh-CN" altLang="en-US"/>
              <a:t>单击此处编辑母版文本样式</a:t>
            </a:r>
            <a:endParaRPr lang="zh-CN" altLang="en-US"/>
          </a:p>
        </p:txBody>
      </p:sp>
      <p:sp>
        <p:nvSpPr>
          <p:cNvPr id="57" name="文本占位符 3"/>
          <p:cNvSpPr>
            <a:spLocks noGrp="1"/>
          </p:cNvSpPr>
          <p:nvPr>
            <p:ph type="body" sz="quarter" idx="20"/>
          </p:nvPr>
        </p:nvSpPr>
        <p:spPr>
          <a:xfrm>
            <a:off x="6012180" y="4249849"/>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a:t>单击此处编辑母版文本样式</a:t>
            </a:r>
            <a:endParaRPr lang="zh-CN" altLang="en-US"/>
          </a:p>
        </p:txBody>
      </p:sp>
      <p:sp>
        <p:nvSpPr>
          <p:cNvPr id="58" name="文本占位符 3"/>
          <p:cNvSpPr>
            <a:spLocks noGrp="1"/>
          </p:cNvSpPr>
          <p:nvPr>
            <p:ph type="body" sz="quarter" idx="21"/>
          </p:nvPr>
        </p:nvSpPr>
        <p:spPr>
          <a:xfrm>
            <a:off x="6012180" y="4617845"/>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zh-CN" altLang="en-US"/>
              <a:t>单击此处编辑母版文本样式</a:t>
            </a:r>
            <a:endParaRPr lang="zh-CN" altLang="en-US"/>
          </a:p>
        </p:txBody>
      </p:sp>
      <p:sp>
        <p:nvSpPr>
          <p:cNvPr id="30" name="文本占位符 3"/>
          <p:cNvSpPr>
            <a:spLocks noGrp="1"/>
          </p:cNvSpPr>
          <p:nvPr>
            <p:ph type="body" sz="quarter" idx="22"/>
          </p:nvPr>
        </p:nvSpPr>
        <p:spPr>
          <a:xfrm>
            <a:off x="3804185" y="5070480"/>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a:t>单击此处编辑母版文本样式</a:t>
            </a:r>
            <a:endParaRPr lang="zh-CN" altLang="en-US"/>
          </a:p>
        </p:txBody>
      </p:sp>
      <p:sp>
        <p:nvSpPr>
          <p:cNvPr id="31" name="文本占位符 3"/>
          <p:cNvSpPr>
            <a:spLocks noGrp="1"/>
          </p:cNvSpPr>
          <p:nvPr>
            <p:ph type="body" sz="quarter" idx="23"/>
          </p:nvPr>
        </p:nvSpPr>
        <p:spPr>
          <a:xfrm>
            <a:off x="6012180" y="5288156"/>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a:t>单击此处编辑母版文本样式</a:t>
            </a:r>
            <a:endParaRPr lang="zh-CN" altLang="en-US"/>
          </a:p>
        </p:txBody>
      </p:sp>
      <p:sp>
        <p:nvSpPr>
          <p:cNvPr id="32" name="文本占位符 3"/>
          <p:cNvSpPr>
            <a:spLocks noGrp="1"/>
          </p:cNvSpPr>
          <p:nvPr>
            <p:ph type="body" sz="quarter" idx="24"/>
          </p:nvPr>
        </p:nvSpPr>
        <p:spPr>
          <a:xfrm>
            <a:off x="6012180" y="5656152"/>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zh-CN" altLang="en-US"/>
              <a:t>单击此处编辑母版文本样式</a:t>
            </a:r>
            <a:endParaRPr lang="zh-CN" altLang="en-US"/>
          </a:p>
        </p:txBody>
      </p:sp>
      <p:pic>
        <p:nvPicPr>
          <p:cNvPr id="37" name="Picture 5" descr="D:\Documents\2017\秘书处\logo-透明.png"/>
          <p:cNvPicPr>
            <a:picLocks noChangeAspect="1"/>
          </p:cNvPicPr>
          <p:nvPr userDrawn="1"/>
        </p:nvPicPr>
        <p:blipFill>
          <a:blip r:embed="rId5"/>
          <a:srcRect l="11259" t="6841" r="17320" b="7021"/>
          <a:stretch>
            <a:fillRect/>
          </a:stretch>
        </p:blipFill>
        <p:spPr>
          <a:xfrm>
            <a:off x="11366393" y="80681"/>
            <a:ext cx="735959" cy="699247"/>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五项目录">
    <p:spTree>
      <p:nvGrpSpPr>
        <p:cNvPr id="1" name=""/>
        <p:cNvGrpSpPr/>
        <p:nvPr/>
      </p:nvGrpSpPr>
      <p:grpSpPr>
        <a:xfrm>
          <a:off x="0" y="0"/>
          <a:ext cx="0" cy="0"/>
          <a:chOff x="0" y="0"/>
          <a:chExt cx="0" cy="0"/>
        </a:xfrm>
      </p:grpSpPr>
      <p:grpSp>
        <p:nvGrpSpPr>
          <p:cNvPr id="19" name="组合 1"/>
          <p:cNvGrpSpPr/>
          <p:nvPr/>
        </p:nvGrpSpPr>
        <p:grpSpPr bwMode="auto">
          <a:xfrm>
            <a:off x="0" y="6437313"/>
            <a:ext cx="12192000" cy="427037"/>
            <a:chOff x="0" y="6437630"/>
            <a:chExt cx="12192000" cy="426720"/>
          </a:xfrm>
        </p:grpSpPr>
        <p:pic>
          <p:nvPicPr>
            <p:cNvPr id="20"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12"/>
            <p:cNvPicPr>
              <a:picLocks noChangeAspect="1" noChangeArrowheads="1"/>
            </p:cNvPicPr>
            <p:nvPr/>
          </p:nvPicPr>
          <p:blipFill>
            <a:blip r:embed="rId2">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 name="图片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76385">
            <a:off x="1602581" y="367507"/>
            <a:ext cx="2001837"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263" y="1628775"/>
            <a:ext cx="16097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图片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263" y="2600325"/>
            <a:ext cx="16097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图片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263" y="3563938"/>
            <a:ext cx="16097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图片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263" y="4508500"/>
            <a:ext cx="16097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263" y="5467350"/>
            <a:ext cx="16097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文本占位符 3"/>
          <p:cNvSpPr>
            <a:spLocks noGrp="1"/>
          </p:cNvSpPr>
          <p:nvPr>
            <p:ph type="body" sz="quarter" idx="11"/>
          </p:nvPr>
        </p:nvSpPr>
        <p:spPr>
          <a:xfrm>
            <a:off x="5071912" y="1117933"/>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a:t>单击此处编辑母版文本样式</a:t>
            </a:r>
            <a:endParaRPr lang="zh-CN" altLang="en-US"/>
          </a:p>
        </p:txBody>
      </p:sp>
      <p:sp>
        <p:nvSpPr>
          <p:cNvPr id="49" name="文本占位符 3"/>
          <p:cNvSpPr>
            <a:spLocks noGrp="1"/>
          </p:cNvSpPr>
          <p:nvPr>
            <p:ph type="body" sz="quarter" idx="12"/>
          </p:nvPr>
        </p:nvSpPr>
        <p:spPr>
          <a:xfrm>
            <a:off x="7279907" y="1328771"/>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a:t>单击此处编辑母版文本样式</a:t>
            </a:r>
            <a:endParaRPr lang="zh-CN" altLang="en-US"/>
          </a:p>
        </p:txBody>
      </p:sp>
      <p:sp>
        <p:nvSpPr>
          <p:cNvPr id="50" name="文本占位符 3"/>
          <p:cNvSpPr>
            <a:spLocks noGrp="1"/>
          </p:cNvSpPr>
          <p:nvPr>
            <p:ph type="body" sz="quarter" idx="13"/>
          </p:nvPr>
        </p:nvSpPr>
        <p:spPr>
          <a:xfrm>
            <a:off x="7279907" y="1696767"/>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zh-CN" altLang="en-US"/>
              <a:t>单击此处编辑母版文本样式</a:t>
            </a:r>
            <a:endParaRPr lang="zh-CN" altLang="en-US"/>
          </a:p>
        </p:txBody>
      </p:sp>
      <p:sp>
        <p:nvSpPr>
          <p:cNvPr id="51" name="文本占位符 3"/>
          <p:cNvSpPr>
            <a:spLocks noGrp="1"/>
          </p:cNvSpPr>
          <p:nvPr>
            <p:ph type="body" sz="quarter" idx="14"/>
          </p:nvPr>
        </p:nvSpPr>
        <p:spPr>
          <a:xfrm>
            <a:off x="-616193" y="760796"/>
            <a:ext cx="3506203" cy="769441"/>
          </a:xfrm>
          <a:prstGeom prst="rect">
            <a:avLst/>
          </a:prstGeom>
        </p:spPr>
        <p:txBody>
          <a:bodyPr wrap="square">
            <a:spAutoFit/>
          </a:bodyPr>
          <a:lstStyle>
            <a:lvl1pPr marL="0" indent="0" algn="r">
              <a:lnSpc>
                <a:spcPct val="100000"/>
              </a:lnSpc>
              <a:spcBef>
                <a:spcPts val="0"/>
              </a:spcBef>
              <a:buNone/>
              <a:defRPr sz="4400" b="1" i="0">
                <a:latin typeface="+mn-ea"/>
                <a:ea typeface="+mn-ea"/>
              </a:defRPr>
            </a:lvl1pPr>
          </a:lstStyle>
          <a:p>
            <a:pPr lvl="0"/>
            <a:r>
              <a:rPr lang="zh-CN" altLang="en-US"/>
              <a:t>单击此处编辑母版文本样式</a:t>
            </a:r>
            <a:endParaRPr lang="zh-CN" altLang="en-US"/>
          </a:p>
        </p:txBody>
      </p:sp>
      <p:sp>
        <p:nvSpPr>
          <p:cNvPr id="52" name="文本占位符 3"/>
          <p:cNvSpPr>
            <a:spLocks noGrp="1"/>
          </p:cNvSpPr>
          <p:nvPr>
            <p:ph type="body" sz="quarter" idx="15"/>
          </p:nvPr>
        </p:nvSpPr>
        <p:spPr>
          <a:xfrm>
            <a:off x="-616193" y="1347515"/>
            <a:ext cx="3506203" cy="584775"/>
          </a:xfrm>
          <a:prstGeom prst="rect">
            <a:avLst/>
          </a:prstGeom>
        </p:spPr>
        <p:txBody>
          <a:bodyPr wrap="square">
            <a:spAutoFit/>
          </a:bodyPr>
          <a:lstStyle>
            <a:lvl1pPr marL="0" indent="0" algn="r">
              <a:lnSpc>
                <a:spcPct val="100000"/>
              </a:lnSpc>
              <a:spcBef>
                <a:spcPts val="0"/>
              </a:spcBef>
              <a:buNone/>
              <a:defRPr sz="3200" b="1" i="0">
                <a:latin typeface="+mn-ea"/>
                <a:ea typeface="+mn-ea"/>
              </a:defRPr>
            </a:lvl1pPr>
          </a:lstStyle>
          <a:p>
            <a:pPr lvl="0"/>
            <a:r>
              <a:rPr lang="zh-CN" altLang="en-US"/>
              <a:t>单击此处编辑母版文本样式</a:t>
            </a:r>
            <a:endParaRPr lang="zh-CN" altLang="en-US"/>
          </a:p>
        </p:txBody>
      </p:sp>
      <p:sp>
        <p:nvSpPr>
          <p:cNvPr id="53" name="文本占位符 3"/>
          <p:cNvSpPr>
            <a:spLocks noGrp="1"/>
          </p:cNvSpPr>
          <p:nvPr>
            <p:ph type="body" sz="quarter" idx="16"/>
          </p:nvPr>
        </p:nvSpPr>
        <p:spPr>
          <a:xfrm>
            <a:off x="5071912" y="2079267"/>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a:t>单击此处编辑母版文本样式</a:t>
            </a:r>
            <a:endParaRPr lang="zh-CN" altLang="en-US"/>
          </a:p>
        </p:txBody>
      </p:sp>
      <p:sp>
        <p:nvSpPr>
          <p:cNvPr id="55" name="文本占位符 3"/>
          <p:cNvSpPr>
            <a:spLocks noGrp="1"/>
          </p:cNvSpPr>
          <p:nvPr>
            <p:ph type="body" sz="quarter" idx="18"/>
          </p:nvPr>
        </p:nvSpPr>
        <p:spPr>
          <a:xfrm>
            <a:off x="7279907" y="2275634"/>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a:t>单击此处编辑母版文本样式</a:t>
            </a:r>
            <a:endParaRPr lang="zh-CN" altLang="en-US"/>
          </a:p>
        </p:txBody>
      </p:sp>
      <p:sp>
        <p:nvSpPr>
          <p:cNvPr id="56" name="文本占位符 3"/>
          <p:cNvSpPr>
            <a:spLocks noGrp="1"/>
          </p:cNvSpPr>
          <p:nvPr>
            <p:ph type="body" sz="quarter" idx="19"/>
          </p:nvPr>
        </p:nvSpPr>
        <p:spPr>
          <a:xfrm>
            <a:off x="7279907" y="2643630"/>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zh-CN" altLang="en-US"/>
              <a:t>单击此处编辑母版文本样式</a:t>
            </a:r>
            <a:endParaRPr lang="zh-CN" altLang="en-US"/>
          </a:p>
        </p:txBody>
      </p:sp>
      <p:sp>
        <p:nvSpPr>
          <p:cNvPr id="30" name="文本占位符 3"/>
          <p:cNvSpPr>
            <a:spLocks noGrp="1"/>
          </p:cNvSpPr>
          <p:nvPr>
            <p:ph type="body" sz="quarter" idx="20"/>
          </p:nvPr>
        </p:nvSpPr>
        <p:spPr>
          <a:xfrm>
            <a:off x="5071912" y="3042982"/>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a:t>单击此处编辑母版文本样式</a:t>
            </a:r>
            <a:endParaRPr lang="zh-CN" altLang="en-US"/>
          </a:p>
        </p:txBody>
      </p:sp>
      <p:sp>
        <p:nvSpPr>
          <p:cNvPr id="31" name="文本占位符 3"/>
          <p:cNvSpPr>
            <a:spLocks noGrp="1"/>
          </p:cNvSpPr>
          <p:nvPr>
            <p:ph type="body" sz="quarter" idx="21"/>
          </p:nvPr>
        </p:nvSpPr>
        <p:spPr>
          <a:xfrm>
            <a:off x="7279907" y="3239349"/>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a:t>单击此处编辑母版文本样式</a:t>
            </a:r>
            <a:endParaRPr lang="zh-CN" altLang="en-US"/>
          </a:p>
        </p:txBody>
      </p:sp>
      <p:sp>
        <p:nvSpPr>
          <p:cNvPr id="32" name="文本占位符 3"/>
          <p:cNvSpPr>
            <a:spLocks noGrp="1"/>
          </p:cNvSpPr>
          <p:nvPr>
            <p:ph type="body" sz="quarter" idx="22"/>
          </p:nvPr>
        </p:nvSpPr>
        <p:spPr>
          <a:xfrm>
            <a:off x="7279907" y="3607345"/>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zh-CN" altLang="en-US"/>
              <a:t>单击此处编辑母版文本样式</a:t>
            </a:r>
            <a:endParaRPr lang="zh-CN" altLang="en-US"/>
          </a:p>
        </p:txBody>
      </p:sp>
      <p:sp>
        <p:nvSpPr>
          <p:cNvPr id="34" name="文本占位符 3"/>
          <p:cNvSpPr>
            <a:spLocks noGrp="1"/>
          </p:cNvSpPr>
          <p:nvPr>
            <p:ph type="body" sz="quarter" idx="23"/>
          </p:nvPr>
        </p:nvSpPr>
        <p:spPr>
          <a:xfrm>
            <a:off x="5071912" y="3987373"/>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a:t>单击此处编辑母版文本样式</a:t>
            </a:r>
            <a:endParaRPr lang="zh-CN" altLang="en-US"/>
          </a:p>
        </p:txBody>
      </p:sp>
      <p:sp>
        <p:nvSpPr>
          <p:cNvPr id="35" name="文本占位符 3"/>
          <p:cNvSpPr>
            <a:spLocks noGrp="1"/>
          </p:cNvSpPr>
          <p:nvPr>
            <p:ph type="body" sz="quarter" idx="24"/>
          </p:nvPr>
        </p:nvSpPr>
        <p:spPr>
          <a:xfrm>
            <a:off x="7279907" y="4183740"/>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a:t>单击此处编辑母版文本样式</a:t>
            </a:r>
            <a:endParaRPr lang="zh-CN" altLang="en-US"/>
          </a:p>
        </p:txBody>
      </p:sp>
      <p:sp>
        <p:nvSpPr>
          <p:cNvPr id="37" name="文本占位符 3"/>
          <p:cNvSpPr>
            <a:spLocks noGrp="1"/>
          </p:cNvSpPr>
          <p:nvPr>
            <p:ph type="body" sz="quarter" idx="25"/>
          </p:nvPr>
        </p:nvSpPr>
        <p:spPr>
          <a:xfrm>
            <a:off x="7279907" y="4551736"/>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zh-CN" altLang="en-US"/>
              <a:t>单击此处编辑母版文本样式</a:t>
            </a:r>
            <a:endParaRPr lang="zh-CN" altLang="en-US"/>
          </a:p>
        </p:txBody>
      </p:sp>
      <p:sp>
        <p:nvSpPr>
          <p:cNvPr id="45" name="文本占位符 3"/>
          <p:cNvSpPr>
            <a:spLocks noGrp="1"/>
          </p:cNvSpPr>
          <p:nvPr>
            <p:ph type="body" sz="quarter" idx="26"/>
          </p:nvPr>
        </p:nvSpPr>
        <p:spPr>
          <a:xfrm>
            <a:off x="5071912" y="4945780"/>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a:t>单击此处编辑母版文本样式</a:t>
            </a:r>
            <a:endParaRPr lang="zh-CN" altLang="en-US"/>
          </a:p>
        </p:txBody>
      </p:sp>
      <p:sp>
        <p:nvSpPr>
          <p:cNvPr id="46" name="文本占位符 3"/>
          <p:cNvSpPr>
            <a:spLocks noGrp="1"/>
          </p:cNvSpPr>
          <p:nvPr>
            <p:ph type="body" sz="quarter" idx="27"/>
          </p:nvPr>
        </p:nvSpPr>
        <p:spPr>
          <a:xfrm>
            <a:off x="7279907" y="5142147"/>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a:t>单击此处编辑母版文本样式</a:t>
            </a:r>
            <a:endParaRPr lang="zh-CN" altLang="en-US"/>
          </a:p>
        </p:txBody>
      </p:sp>
      <p:sp>
        <p:nvSpPr>
          <p:cNvPr id="47" name="文本占位符 3"/>
          <p:cNvSpPr>
            <a:spLocks noGrp="1"/>
          </p:cNvSpPr>
          <p:nvPr>
            <p:ph type="body" sz="quarter" idx="28"/>
          </p:nvPr>
        </p:nvSpPr>
        <p:spPr>
          <a:xfrm>
            <a:off x="7279907" y="5510143"/>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zh-CN" altLang="en-US"/>
              <a:t>单击此处编辑母版文本样式</a:t>
            </a:r>
            <a:endParaRPr lang="zh-CN" altLang="en-US"/>
          </a:p>
        </p:txBody>
      </p:sp>
      <p:pic>
        <p:nvPicPr>
          <p:cNvPr id="44" name="Picture 5" descr="D:\Documents\2017\秘书处\logo-透明.png"/>
          <p:cNvPicPr>
            <a:picLocks noChangeAspect="1"/>
          </p:cNvPicPr>
          <p:nvPr userDrawn="1"/>
        </p:nvPicPr>
        <p:blipFill>
          <a:blip r:embed="rId5"/>
          <a:srcRect l="11259" t="6841" r="17320" b="7021"/>
          <a:stretch>
            <a:fillRect/>
          </a:stretch>
        </p:blipFill>
        <p:spPr>
          <a:xfrm>
            <a:off x="11366393" y="80681"/>
            <a:ext cx="735959" cy="699247"/>
          </a:xfrm>
          <a:prstGeom prst="rect">
            <a:avLst/>
          </a:prstGeom>
          <a:noFill/>
          <a:ln w="9525">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六项目录">
    <p:spTree>
      <p:nvGrpSpPr>
        <p:cNvPr id="1" name=""/>
        <p:cNvGrpSpPr/>
        <p:nvPr/>
      </p:nvGrpSpPr>
      <p:grpSpPr>
        <a:xfrm>
          <a:off x="0" y="0"/>
          <a:ext cx="0" cy="0"/>
          <a:chOff x="0" y="0"/>
          <a:chExt cx="0" cy="0"/>
        </a:xfrm>
      </p:grpSpPr>
      <p:grpSp>
        <p:nvGrpSpPr>
          <p:cNvPr id="22" name="组合 1"/>
          <p:cNvGrpSpPr/>
          <p:nvPr/>
        </p:nvGrpSpPr>
        <p:grpSpPr bwMode="auto">
          <a:xfrm>
            <a:off x="0" y="6437313"/>
            <a:ext cx="12192000" cy="427037"/>
            <a:chOff x="0" y="6437630"/>
            <a:chExt cx="12192000" cy="426720"/>
          </a:xfrm>
        </p:grpSpPr>
        <p:pic>
          <p:nvPicPr>
            <p:cNvPr id="2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图片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图片 12"/>
            <p:cNvPicPr>
              <a:picLocks noChangeAspect="1" noChangeArrowheads="1"/>
            </p:cNvPicPr>
            <p:nvPr/>
          </p:nvPicPr>
          <p:blipFill>
            <a:blip r:embed="rId2">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 name="图片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76385">
            <a:off x="1602581" y="367507"/>
            <a:ext cx="2001837"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图片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263" y="935038"/>
            <a:ext cx="16097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图片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263" y="1906588"/>
            <a:ext cx="16097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图片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263" y="2870200"/>
            <a:ext cx="16097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图片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263" y="3814763"/>
            <a:ext cx="16097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图片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263" y="4773613"/>
            <a:ext cx="16097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图片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263" y="5716588"/>
            <a:ext cx="16097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文本占位符 3"/>
          <p:cNvSpPr>
            <a:spLocks noGrp="1"/>
          </p:cNvSpPr>
          <p:nvPr>
            <p:ph type="body" sz="quarter" idx="11"/>
          </p:nvPr>
        </p:nvSpPr>
        <p:spPr>
          <a:xfrm>
            <a:off x="5071912" y="424185"/>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a:t>单击此处编辑母版文本样式</a:t>
            </a:r>
            <a:endParaRPr lang="zh-CN" altLang="en-US"/>
          </a:p>
        </p:txBody>
      </p:sp>
      <p:sp>
        <p:nvSpPr>
          <p:cNvPr id="49" name="文本占位符 3"/>
          <p:cNvSpPr>
            <a:spLocks noGrp="1"/>
          </p:cNvSpPr>
          <p:nvPr>
            <p:ph type="body" sz="quarter" idx="12"/>
          </p:nvPr>
        </p:nvSpPr>
        <p:spPr>
          <a:xfrm>
            <a:off x="7279907" y="635023"/>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a:t>单击此处编辑母版文本样式</a:t>
            </a:r>
            <a:endParaRPr lang="zh-CN" altLang="en-US"/>
          </a:p>
        </p:txBody>
      </p:sp>
      <p:sp>
        <p:nvSpPr>
          <p:cNvPr id="50" name="文本占位符 3"/>
          <p:cNvSpPr>
            <a:spLocks noGrp="1"/>
          </p:cNvSpPr>
          <p:nvPr>
            <p:ph type="body" sz="quarter" idx="13"/>
          </p:nvPr>
        </p:nvSpPr>
        <p:spPr>
          <a:xfrm>
            <a:off x="7279907" y="1003019"/>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zh-CN" altLang="en-US"/>
              <a:t>单击此处编辑母版文本样式</a:t>
            </a:r>
            <a:endParaRPr lang="zh-CN" altLang="en-US"/>
          </a:p>
        </p:txBody>
      </p:sp>
      <p:sp>
        <p:nvSpPr>
          <p:cNvPr id="51" name="文本占位符 3"/>
          <p:cNvSpPr>
            <a:spLocks noGrp="1"/>
          </p:cNvSpPr>
          <p:nvPr>
            <p:ph type="body" sz="quarter" idx="14"/>
          </p:nvPr>
        </p:nvSpPr>
        <p:spPr>
          <a:xfrm>
            <a:off x="-616193" y="760796"/>
            <a:ext cx="3506203" cy="769441"/>
          </a:xfrm>
          <a:prstGeom prst="rect">
            <a:avLst/>
          </a:prstGeom>
        </p:spPr>
        <p:txBody>
          <a:bodyPr wrap="square">
            <a:spAutoFit/>
          </a:bodyPr>
          <a:lstStyle>
            <a:lvl1pPr marL="0" indent="0" algn="r">
              <a:lnSpc>
                <a:spcPct val="100000"/>
              </a:lnSpc>
              <a:spcBef>
                <a:spcPts val="0"/>
              </a:spcBef>
              <a:buNone/>
              <a:defRPr sz="4400" b="1" i="0">
                <a:latin typeface="+mn-ea"/>
                <a:ea typeface="+mn-ea"/>
              </a:defRPr>
            </a:lvl1pPr>
          </a:lstStyle>
          <a:p>
            <a:pPr lvl="0"/>
            <a:r>
              <a:rPr lang="zh-CN" altLang="en-US"/>
              <a:t>单击此处编辑母版文本样式</a:t>
            </a:r>
            <a:endParaRPr lang="zh-CN" altLang="en-US"/>
          </a:p>
        </p:txBody>
      </p:sp>
      <p:sp>
        <p:nvSpPr>
          <p:cNvPr id="52" name="文本占位符 3"/>
          <p:cNvSpPr>
            <a:spLocks noGrp="1"/>
          </p:cNvSpPr>
          <p:nvPr>
            <p:ph type="body" sz="quarter" idx="15"/>
          </p:nvPr>
        </p:nvSpPr>
        <p:spPr>
          <a:xfrm>
            <a:off x="-616193" y="1347515"/>
            <a:ext cx="3506203" cy="584775"/>
          </a:xfrm>
          <a:prstGeom prst="rect">
            <a:avLst/>
          </a:prstGeom>
        </p:spPr>
        <p:txBody>
          <a:bodyPr wrap="square">
            <a:spAutoFit/>
          </a:bodyPr>
          <a:lstStyle>
            <a:lvl1pPr marL="0" indent="0" algn="r">
              <a:lnSpc>
                <a:spcPct val="100000"/>
              </a:lnSpc>
              <a:spcBef>
                <a:spcPts val="0"/>
              </a:spcBef>
              <a:buNone/>
              <a:defRPr sz="3200" b="1" i="0">
                <a:latin typeface="+mn-ea"/>
                <a:ea typeface="+mn-ea"/>
              </a:defRPr>
            </a:lvl1pPr>
          </a:lstStyle>
          <a:p>
            <a:pPr lvl="0"/>
            <a:r>
              <a:rPr lang="zh-CN" altLang="en-US"/>
              <a:t>单击此处编辑母版文本样式</a:t>
            </a:r>
            <a:endParaRPr lang="zh-CN" altLang="en-US"/>
          </a:p>
        </p:txBody>
      </p:sp>
      <p:sp>
        <p:nvSpPr>
          <p:cNvPr id="53" name="文本占位符 3"/>
          <p:cNvSpPr>
            <a:spLocks noGrp="1"/>
          </p:cNvSpPr>
          <p:nvPr>
            <p:ph type="body" sz="quarter" idx="16"/>
          </p:nvPr>
        </p:nvSpPr>
        <p:spPr>
          <a:xfrm>
            <a:off x="5071912" y="1385519"/>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a:t>单击此处编辑母版文本样式</a:t>
            </a:r>
            <a:endParaRPr lang="zh-CN" altLang="en-US"/>
          </a:p>
        </p:txBody>
      </p:sp>
      <p:sp>
        <p:nvSpPr>
          <p:cNvPr id="55" name="文本占位符 3"/>
          <p:cNvSpPr>
            <a:spLocks noGrp="1"/>
          </p:cNvSpPr>
          <p:nvPr>
            <p:ph type="body" sz="quarter" idx="18"/>
          </p:nvPr>
        </p:nvSpPr>
        <p:spPr>
          <a:xfrm>
            <a:off x="7279907" y="1581886"/>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a:t>单击此处编辑母版文本样式</a:t>
            </a:r>
            <a:endParaRPr lang="zh-CN" altLang="en-US"/>
          </a:p>
        </p:txBody>
      </p:sp>
      <p:sp>
        <p:nvSpPr>
          <p:cNvPr id="56" name="文本占位符 3"/>
          <p:cNvSpPr>
            <a:spLocks noGrp="1"/>
          </p:cNvSpPr>
          <p:nvPr>
            <p:ph type="body" sz="quarter" idx="19"/>
          </p:nvPr>
        </p:nvSpPr>
        <p:spPr>
          <a:xfrm>
            <a:off x="7279907" y="1949882"/>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zh-CN" altLang="en-US"/>
              <a:t>单击此处编辑母版文本样式</a:t>
            </a:r>
            <a:endParaRPr lang="zh-CN" altLang="en-US"/>
          </a:p>
        </p:txBody>
      </p:sp>
      <p:sp>
        <p:nvSpPr>
          <p:cNvPr id="30" name="文本占位符 3"/>
          <p:cNvSpPr>
            <a:spLocks noGrp="1"/>
          </p:cNvSpPr>
          <p:nvPr>
            <p:ph type="body" sz="quarter" idx="20"/>
          </p:nvPr>
        </p:nvSpPr>
        <p:spPr>
          <a:xfrm>
            <a:off x="5071912" y="2349234"/>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a:t>单击此处编辑母版文本样式</a:t>
            </a:r>
            <a:endParaRPr lang="zh-CN" altLang="en-US"/>
          </a:p>
        </p:txBody>
      </p:sp>
      <p:sp>
        <p:nvSpPr>
          <p:cNvPr id="31" name="文本占位符 3"/>
          <p:cNvSpPr>
            <a:spLocks noGrp="1"/>
          </p:cNvSpPr>
          <p:nvPr>
            <p:ph type="body" sz="quarter" idx="21"/>
          </p:nvPr>
        </p:nvSpPr>
        <p:spPr>
          <a:xfrm>
            <a:off x="7279907" y="2545601"/>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a:t>单击此处编辑母版文本样式</a:t>
            </a:r>
            <a:endParaRPr lang="zh-CN" altLang="en-US"/>
          </a:p>
        </p:txBody>
      </p:sp>
      <p:sp>
        <p:nvSpPr>
          <p:cNvPr id="32" name="文本占位符 3"/>
          <p:cNvSpPr>
            <a:spLocks noGrp="1"/>
          </p:cNvSpPr>
          <p:nvPr>
            <p:ph type="body" sz="quarter" idx="22"/>
          </p:nvPr>
        </p:nvSpPr>
        <p:spPr>
          <a:xfrm>
            <a:off x="7279907" y="2913597"/>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zh-CN" altLang="en-US"/>
              <a:t>单击此处编辑母版文本样式</a:t>
            </a:r>
            <a:endParaRPr lang="zh-CN" altLang="en-US"/>
          </a:p>
        </p:txBody>
      </p:sp>
      <p:sp>
        <p:nvSpPr>
          <p:cNvPr id="34" name="文本占位符 3"/>
          <p:cNvSpPr>
            <a:spLocks noGrp="1"/>
          </p:cNvSpPr>
          <p:nvPr>
            <p:ph type="body" sz="quarter" idx="23"/>
          </p:nvPr>
        </p:nvSpPr>
        <p:spPr>
          <a:xfrm>
            <a:off x="5071912" y="3293625"/>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a:t>单击此处编辑母版文本样式</a:t>
            </a:r>
            <a:endParaRPr lang="zh-CN" altLang="en-US"/>
          </a:p>
        </p:txBody>
      </p:sp>
      <p:sp>
        <p:nvSpPr>
          <p:cNvPr id="35" name="文本占位符 3"/>
          <p:cNvSpPr>
            <a:spLocks noGrp="1"/>
          </p:cNvSpPr>
          <p:nvPr>
            <p:ph type="body" sz="quarter" idx="24"/>
          </p:nvPr>
        </p:nvSpPr>
        <p:spPr>
          <a:xfrm>
            <a:off x="7279907" y="3489992"/>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a:t>单击此处编辑母版文本样式</a:t>
            </a:r>
            <a:endParaRPr lang="zh-CN" altLang="en-US"/>
          </a:p>
        </p:txBody>
      </p:sp>
      <p:sp>
        <p:nvSpPr>
          <p:cNvPr id="37" name="文本占位符 3"/>
          <p:cNvSpPr>
            <a:spLocks noGrp="1"/>
          </p:cNvSpPr>
          <p:nvPr>
            <p:ph type="body" sz="quarter" idx="25"/>
          </p:nvPr>
        </p:nvSpPr>
        <p:spPr>
          <a:xfrm>
            <a:off x="7279907" y="3857988"/>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zh-CN" altLang="en-US"/>
              <a:t>单击此处编辑母版文本样式</a:t>
            </a:r>
            <a:endParaRPr lang="zh-CN" altLang="en-US"/>
          </a:p>
        </p:txBody>
      </p:sp>
      <p:sp>
        <p:nvSpPr>
          <p:cNvPr id="45" name="文本占位符 3"/>
          <p:cNvSpPr>
            <a:spLocks noGrp="1"/>
          </p:cNvSpPr>
          <p:nvPr>
            <p:ph type="body" sz="quarter" idx="26"/>
          </p:nvPr>
        </p:nvSpPr>
        <p:spPr>
          <a:xfrm>
            <a:off x="5071912" y="4252032"/>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a:t>单击此处编辑母版文本样式</a:t>
            </a:r>
            <a:endParaRPr lang="zh-CN" altLang="en-US"/>
          </a:p>
        </p:txBody>
      </p:sp>
      <p:sp>
        <p:nvSpPr>
          <p:cNvPr id="46" name="文本占位符 3"/>
          <p:cNvSpPr>
            <a:spLocks noGrp="1"/>
          </p:cNvSpPr>
          <p:nvPr>
            <p:ph type="body" sz="quarter" idx="27"/>
          </p:nvPr>
        </p:nvSpPr>
        <p:spPr>
          <a:xfrm>
            <a:off x="7279907" y="4448399"/>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a:t>单击此处编辑母版文本样式</a:t>
            </a:r>
            <a:endParaRPr lang="zh-CN" altLang="en-US"/>
          </a:p>
        </p:txBody>
      </p:sp>
      <p:sp>
        <p:nvSpPr>
          <p:cNvPr id="47" name="文本占位符 3"/>
          <p:cNvSpPr>
            <a:spLocks noGrp="1"/>
          </p:cNvSpPr>
          <p:nvPr>
            <p:ph type="body" sz="quarter" idx="28"/>
          </p:nvPr>
        </p:nvSpPr>
        <p:spPr>
          <a:xfrm>
            <a:off x="7279907" y="4816395"/>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zh-CN" altLang="en-US"/>
              <a:t>单击此处编辑母版文本样式</a:t>
            </a:r>
            <a:endParaRPr lang="zh-CN" altLang="en-US"/>
          </a:p>
        </p:txBody>
      </p:sp>
      <p:sp>
        <p:nvSpPr>
          <p:cNvPr id="40" name="文本占位符 3"/>
          <p:cNvSpPr>
            <a:spLocks noGrp="1"/>
          </p:cNvSpPr>
          <p:nvPr>
            <p:ph type="body" sz="quarter" idx="29"/>
          </p:nvPr>
        </p:nvSpPr>
        <p:spPr>
          <a:xfrm>
            <a:off x="5071912" y="5194938"/>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a:t>单击此处编辑母版文本样式</a:t>
            </a:r>
            <a:endParaRPr lang="zh-CN" altLang="en-US"/>
          </a:p>
        </p:txBody>
      </p:sp>
      <p:sp>
        <p:nvSpPr>
          <p:cNvPr id="41" name="文本占位符 3"/>
          <p:cNvSpPr>
            <a:spLocks noGrp="1"/>
          </p:cNvSpPr>
          <p:nvPr>
            <p:ph type="body" sz="quarter" idx="30"/>
          </p:nvPr>
        </p:nvSpPr>
        <p:spPr>
          <a:xfrm>
            <a:off x="7279907" y="5391305"/>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a:t>单击此处编辑母版文本样式</a:t>
            </a:r>
            <a:endParaRPr lang="zh-CN" altLang="en-US"/>
          </a:p>
        </p:txBody>
      </p:sp>
      <p:sp>
        <p:nvSpPr>
          <p:cNvPr id="42" name="文本占位符 3"/>
          <p:cNvSpPr>
            <a:spLocks noGrp="1"/>
          </p:cNvSpPr>
          <p:nvPr>
            <p:ph type="body" sz="quarter" idx="31"/>
          </p:nvPr>
        </p:nvSpPr>
        <p:spPr>
          <a:xfrm>
            <a:off x="7279907" y="5759301"/>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zh-CN" altLang="en-US"/>
              <a:t>单击此处编辑母版文本样式</a:t>
            </a:r>
            <a:endParaRPr lang="zh-CN" altLang="en-US"/>
          </a:p>
        </p:txBody>
      </p:sp>
      <p:pic>
        <p:nvPicPr>
          <p:cNvPr id="62" name="Picture 5" descr="D:\Documents\2017\秘书处\logo-透明.png"/>
          <p:cNvPicPr>
            <a:picLocks noChangeAspect="1"/>
          </p:cNvPicPr>
          <p:nvPr userDrawn="1"/>
        </p:nvPicPr>
        <p:blipFill>
          <a:blip r:embed="rId5"/>
          <a:srcRect l="11259" t="6841" r="17320" b="7021"/>
          <a:stretch>
            <a:fillRect/>
          </a:stretch>
        </p:blipFill>
        <p:spPr>
          <a:xfrm>
            <a:off x="11366393" y="80681"/>
            <a:ext cx="735959" cy="699247"/>
          </a:xfrm>
          <a:prstGeom prst="rect">
            <a:avLst/>
          </a:prstGeom>
          <a:noFill/>
          <a:ln w="9525">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grpSp>
        <p:nvGrpSpPr>
          <p:cNvPr id="3" name="组合 1"/>
          <p:cNvGrpSpPr/>
          <p:nvPr/>
        </p:nvGrpSpPr>
        <p:grpSpPr bwMode="auto">
          <a:xfrm>
            <a:off x="0" y="6437313"/>
            <a:ext cx="12192000" cy="427037"/>
            <a:chOff x="0" y="6437630"/>
            <a:chExt cx="12192000" cy="426720"/>
          </a:xfrm>
        </p:grpSpPr>
        <p:pic>
          <p:nvPicPr>
            <p:cNvPr id="4"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2"/>
            <p:cNvPicPr>
              <a:picLocks noChangeAspect="1" noChangeArrowheads="1"/>
            </p:cNvPicPr>
            <p:nvPr/>
          </p:nvPicPr>
          <p:blipFill>
            <a:blip r:embed="rId2">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图片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828675"/>
            <a:ext cx="4716463"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72835">
            <a:off x="5105400" y="3138488"/>
            <a:ext cx="33115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2475" y="4194175"/>
            <a:ext cx="568325"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文本占位符 3"/>
          <p:cNvSpPr>
            <a:spLocks noGrp="1"/>
          </p:cNvSpPr>
          <p:nvPr>
            <p:ph type="body" sz="quarter" idx="11"/>
          </p:nvPr>
        </p:nvSpPr>
        <p:spPr>
          <a:xfrm>
            <a:off x="4894143" y="1947568"/>
            <a:ext cx="1007845" cy="2215991"/>
          </a:xfrm>
          <a:prstGeom prst="rect">
            <a:avLst/>
          </a:prstGeom>
        </p:spPr>
        <p:txBody>
          <a:bodyPr wrap="square">
            <a:spAutoFit/>
          </a:bodyPr>
          <a:lstStyle>
            <a:lvl1pPr marL="0" indent="0" algn="ctr">
              <a:lnSpc>
                <a:spcPct val="100000"/>
              </a:lnSpc>
              <a:spcBef>
                <a:spcPts val="0"/>
              </a:spcBef>
              <a:buNone/>
              <a:defRPr sz="13800">
                <a:solidFill>
                  <a:schemeClr val="bg1"/>
                </a:solidFill>
                <a:latin typeface="+mj-ea"/>
                <a:ea typeface="+mj-ea"/>
              </a:defRPr>
            </a:lvl1pPr>
          </a:lstStyle>
          <a:p>
            <a:pPr lvl="0"/>
            <a:r>
              <a:rPr lang="zh-CN" altLang="en-US"/>
              <a:t>单击此处编辑母版文本样式</a:t>
            </a:r>
            <a:endParaRPr lang="zh-CN" altLang="en-US"/>
          </a:p>
        </p:txBody>
      </p:sp>
      <p:pic>
        <p:nvPicPr>
          <p:cNvPr id="19" name="Picture 5" descr="D:\Documents\2017\秘书处\logo-透明.png"/>
          <p:cNvPicPr>
            <a:picLocks noChangeAspect="1"/>
          </p:cNvPicPr>
          <p:nvPr userDrawn="1"/>
        </p:nvPicPr>
        <p:blipFill>
          <a:blip r:embed="rId6"/>
          <a:srcRect l="11259" t="6841" r="17320" b="7021"/>
          <a:stretch>
            <a:fillRect/>
          </a:stretch>
        </p:blipFill>
        <p:spPr>
          <a:xfrm>
            <a:off x="11366393" y="80681"/>
            <a:ext cx="735959" cy="699247"/>
          </a:xfrm>
          <a:prstGeom prst="rect">
            <a:avLst/>
          </a:prstGeom>
          <a:noFill/>
          <a:ln w="9525">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grpSp>
        <p:nvGrpSpPr>
          <p:cNvPr id="5" name="组合 1"/>
          <p:cNvGrpSpPr/>
          <p:nvPr/>
        </p:nvGrpSpPr>
        <p:grpSpPr bwMode="auto">
          <a:xfrm>
            <a:off x="0" y="6437313"/>
            <a:ext cx="12192000" cy="427037"/>
            <a:chOff x="0" y="6437630"/>
            <a:chExt cx="12192000" cy="426720"/>
          </a:xfrm>
        </p:grpSpPr>
        <p:pic>
          <p:nvPicPr>
            <p:cNvPr id="6"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2"/>
            <p:cNvPicPr>
              <a:picLocks noChangeAspect="1" noChangeArrowheads="1"/>
            </p:cNvPicPr>
            <p:nvPr/>
          </p:nvPicPr>
          <p:blipFill>
            <a:blip r:embed="rId2">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图片 13"/>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935038" y="706438"/>
            <a:ext cx="217011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文本占位符 3"/>
          <p:cNvSpPr>
            <a:spLocks noGrp="1"/>
          </p:cNvSpPr>
          <p:nvPr>
            <p:ph type="body" sz="quarter" idx="13"/>
          </p:nvPr>
        </p:nvSpPr>
        <p:spPr>
          <a:xfrm>
            <a:off x="334277" y="395287"/>
            <a:ext cx="1007845" cy="923330"/>
          </a:xfrm>
          <a:prstGeom prst="rect">
            <a:avLst/>
          </a:prstGeom>
        </p:spPr>
        <p:txBody>
          <a:bodyPr wrap="square">
            <a:spAutoFit/>
          </a:bodyPr>
          <a:lstStyle>
            <a:lvl1pPr marL="0" indent="0" algn="ctr">
              <a:lnSpc>
                <a:spcPct val="100000"/>
              </a:lnSpc>
              <a:spcBef>
                <a:spcPts val="0"/>
              </a:spcBef>
              <a:buNone/>
              <a:defRPr sz="5400">
                <a:solidFill>
                  <a:schemeClr val="accent1">
                    <a:lumMod val="75000"/>
                  </a:schemeClr>
                </a:solidFill>
                <a:latin typeface="+mj-ea"/>
                <a:ea typeface="+mj-ea"/>
              </a:defRPr>
            </a:lvl1pPr>
          </a:lstStyle>
          <a:p>
            <a:pPr lvl="0"/>
            <a:r>
              <a:rPr lang="zh-CN" altLang="en-US"/>
              <a:t>单击此处编辑母版文本样式</a:t>
            </a:r>
            <a:endParaRPr lang="zh-CN" altLang="en-US"/>
          </a:p>
        </p:txBody>
      </p:sp>
      <p:sp>
        <p:nvSpPr>
          <p:cNvPr id="25" name="文本占位符 3"/>
          <p:cNvSpPr>
            <a:spLocks noGrp="1"/>
          </p:cNvSpPr>
          <p:nvPr>
            <p:ph type="body" sz="quarter" idx="14"/>
          </p:nvPr>
        </p:nvSpPr>
        <p:spPr>
          <a:xfrm>
            <a:off x="1352622" y="606999"/>
            <a:ext cx="3506203" cy="461665"/>
          </a:xfrm>
          <a:prstGeom prst="rect">
            <a:avLst/>
          </a:prstGeom>
        </p:spPr>
        <p:txBody>
          <a:bodyPr wrap="square">
            <a:spAutoFit/>
          </a:bodyPr>
          <a:lstStyle>
            <a:lvl1pPr marL="0" indent="0" algn="l">
              <a:lnSpc>
                <a:spcPct val="100000"/>
              </a:lnSpc>
              <a:spcBef>
                <a:spcPts val="0"/>
              </a:spcBef>
              <a:buNone/>
              <a:defRPr sz="2400" b="1">
                <a:latin typeface="+mn-ea"/>
                <a:ea typeface="+mn-ea"/>
              </a:defRPr>
            </a:lvl1pPr>
          </a:lstStyle>
          <a:p>
            <a:pPr lvl="0"/>
            <a:r>
              <a:rPr lang="zh-CN" altLang="en-US"/>
              <a:t>单击此处编辑母版文本样式</a:t>
            </a:r>
            <a:endParaRPr lang="zh-CN" altLang="en-US"/>
          </a:p>
        </p:txBody>
      </p:sp>
      <p:sp>
        <p:nvSpPr>
          <p:cNvPr id="26" name="文本占位符 3"/>
          <p:cNvSpPr>
            <a:spLocks noGrp="1"/>
          </p:cNvSpPr>
          <p:nvPr>
            <p:ph type="body" sz="quarter" idx="15"/>
          </p:nvPr>
        </p:nvSpPr>
        <p:spPr>
          <a:xfrm>
            <a:off x="1352622" y="974995"/>
            <a:ext cx="3506203" cy="338554"/>
          </a:xfrm>
          <a:prstGeom prst="rect">
            <a:avLst/>
          </a:prstGeom>
        </p:spPr>
        <p:txBody>
          <a:bodyPr wrap="square">
            <a:spAutoFit/>
          </a:bodyPr>
          <a:lstStyle>
            <a:lvl1pPr marL="0" indent="0" algn="l">
              <a:lnSpc>
                <a:spcPct val="100000"/>
              </a:lnSpc>
              <a:spcBef>
                <a:spcPts val="0"/>
              </a:spcBef>
              <a:buNone/>
              <a:defRPr sz="1600" b="1">
                <a:latin typeface="+mj-lt"/>
                <a:ea typeface="+mn-ea"/>
              </a:defRPr>
            </a:lvl1pPr>
          </a:lstStyle>
          <a:p>
            <a:pPr lvl="0"/>
            <a:r>
              <a:rPr lang="zh-CN" altLang="en-US"/>
              <a:t>单击此处编辑母版文本样式</a:t>
            </a:r>
            <a:endParaRPr lang="zh-CN" altLang="en-US"/>
          </a:p>
        </p:txBody>
      </p:sp>
      <p:sp>
        <p:nvSpPr>
          <p:cNvPr id="19" name="日期占位符 3"/>
          <p:cNvSpPr>
            <a:spLocks noGrp="1"/>
          </p:cNvSpPr>
          <p:nvPr>
            <p:ph type="dt" sz="half" idx="16"/>
          </p:nvPr>
        </p:nvSpPr>
        <p:spPr>
          <a:xfrm>
            <a:off x="838200" y="6356350"/>
            <a:ext cx="2743200" cy="365125"/>
          </a:xfrm>
          <a:prstGeom prst="rect">
            <a:avLst/>
          </a:prstGeom>
        </p:spPr>
        <p:txBody>
          <a:bodyPr/>
          <a:lstStyle>
            <a:lvl1pPr defTabSz="914400" eaLnBrk="1" fontAlgn="auto" hangingPunct="1">
              <a:spcBef>
                <a:spcPts val="0"/>
              </a:spcBef>
              <a:spcAft>
                <a:spcPts val="0"/>
              </a:spcAft>
              <a:defRPr>
                <a:latin typeface="+mn-lt"/>
                <a:ea typeface="+mn-ea"/>
              </a:defRPr>
            </a:lvl1pPr>
          </a:lstStyle>
          <a:p>
            <a:pPr>
              <a:defRPr/>
            </a:pPr>
            <a:fld id="{8294B4B8-DC61-47E5-A0E7-F39D07073D24}" type="datetimeFigureOut">
              <a:rPr lang="zh-CN" altLang="en-US"/>
            </a:fld>
            <a:endParaRPr lang="zh-CN" altLang="en-US"/>
          </a:p>
        </p:txBody>
      </p:sp>
      <p:sp>
        <p:nvSpPr>
          <p:cNvPr id="20" name="页脚占位符 4"/>
          <p:cNvSpPr>
            <a:spLocks noGrp="1"/>
          </p:cNvSpPr>
          <p:nvPr>
            <p:ph type="ftr" sz="quarter" idx="17"/>
          </p:nvPr>
        </p:nvSpPr>
        <p:spPr>
          <a:xfrm>
            <a:off x="4038600" y="6356350"/>
            <a:ext cx="4114800" cy="365125"/>
          </a:xfrm>
          <a:prstGeom prst="rect">
            <a:avLst/>
          </a:prstGeom>
        </p:spPr>
        <p:txBody>
          <a:bodyPr/>
          <a:lstStyle>
            <a:lvl1pPr defTabSz="914400" eaLnBrk="1" fontAlgn="auto" hangingPunct="1">
              <a:spcBef>
                <a:spcPts val="0"/>
              </a:spcBef>
              <a:spcAft>
                <a:spcPts val="0"/>
              </a:spcAft>
              <a:defRPr>
                <a:latin typeface="+mn-lt"/>
                <a:ea typeface="+mn-ea"/>
              </a:defRPr>
            </a:lvl1pPr>
          </a:lstStyle>
          <a:p>
            <a:pPr>
              <a:defRPr/>
            </a:pPr>
            <a:endParaRPr lang="zh-CN" altLang="en-US"/>
          </a:p>
        </p:txBody>
      </p:sp>
      <p:sp>
        <p:nvSpPr>
          <p:cNvPr id="21" name="灯片编号占位符 5"/>
          <p:cNvSpPr>
            <a:spLocks noGrp="1"/>
          </p:cNvSpPr>
          <p:nvPr>
            <p:ph type="sldNum" sz="quarter" idx="18"/>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fld id="{C4D0513D-A83E-414C-8894-B90E8C83D058}" type="slidenum">
              <a:rPr lang="zh-CN" altLang="en-US"/>
            </a:fld>
            <a:endParaRPr lang="zh-CN" altLang="en-US"/>
          </a:p>
        </p:txBody>
      </p:sp>
      <p:pic>
        <p:nvPicPr>
          <p:cNvPr id="22" name="Picture 5" descr="D:\Documents\2017\秘书处\logo-透明.png"/>
          <p:cNvPicPr>
            <a:picLocks noChangeAspect="1"/>
          </p:cNvPicPr>
          <p:nvPr userDrawn="1"/>
        </p:nvPicPr>
        <p:blipFill>
          <a:blip r:embed="rId4"/>
          <a:srcRect l="11259" t="6841" r="17320" b="7021"/>
          <a:stretch>
            <a:fillRect/>
          </a:stretch>
        </p:blipFill>
        <p:spPr>
          <a:xfrm>
            <a:off x="11366393" y="80681"/>
            <a:ext cx="735959" cy="699247"/>
          </a:xfrm>
          <a:prstGeom prst="rect">
            <a:avLst/>
          </a:prstGeom>
          <a:noFill/>
          <a:ln w="9525">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l" rtl="0" eaLnBrk="1" fontAlgn="base" hangingPunct="1">
        <a:lnSpc>
          <a:spcPct val="90000"/>
        </a:lnSpc>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l" rtl="0" eaLnBrk="1" fontAlgn="base" hangingPunct="1">
        <a:lnSpc>
          <a:spcPct val="90000"/>
        </a:lnSpc>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l" rtl="0" eaLnBrk="1" fontAlgn="base" hangingPunct="1">
        <a:lnSpc>
          <a:spcPct val="90000"/>
        </a:lnSpc>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l" rtl="0" eaLnBrk="1" fontAlgn="base" hangingPunct="1">
        <a:lnSpc>
          <a:spcPct val="90000"/>
        </a:lnSpc>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emf"/><Relationship Id="rId1"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2.e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占位符 3"/>
          <p:cNvSpPr>
            <a:spLocks noGrp="1" noChangeArrowheads="1"/>
          </p:cNvSpPr>
          <p:nvPr>
            <p:ph type="body" sz="quarter" idx="10"/>
          </p:nvPr>
        </p:nvSpPr>
        <p:spPr bwMode="auto">
          <a:xfrm>
            <a:off x="2616450" y="1815377"/>
            <a:ext cx="8120959" cy="15696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spcBef>
                <a:spcPct val="0"/>
              </a:spcBef>
            </a:pPr>
            <a:r>
              <a:rPr lang="zh-CN" altLang="en-US" sz="4800" dirty="0">
                <a:solidFill>
                  <a:srgbClr val="0070C0"/>
                </a:solidFill>
              </a:rPr>
              <a:t>热处理行业中小企业公共服务示范平台总结报告</a:t>
            </a:r>
            <a:endParaRPr lang="en-US" altLang="zh-CN" sz="4800" dirty="0">
              <a:solidFill>
                <a:srgbClr val="0070C0"/>
              </a:solidFill>
            </a:endParaRPr>
          </a:p>
        </p:txBody>
      </p:sp>
      <p:sp>
        <p:nvSpPr>
          <p:cNvPr id="9219" name="文本占位符 4"/>
          <p:cNvSpPr>
            <a:spLocks noGrp="1" noChangeArrowheads="1"/>
          </p:cNvSpPr>
          <p:nvPr>
            <p:ph type="body" sz="quarter" idx="11"/>
          </p:nvPr>
        </p:nvSpPr>
        <p:spPr bwMode="auto">
          <a:xfrm>
            <a:off x="3651046" y="3798440"/>
            <a:ext cx="5957887" cy="25545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spcBef>
                <a:spcPct val="0"/>
              </a:spcBef>
            </a:pPr>
            <a:r>
              <a:rPr lang="en-US" altLang="zh-CN" dirty="0"/>
              <a:t>                          </a:t>
            </a:r>
            <a:r>
              <a:rPr lang="zh-CN" altLang="en-US" dirty="0"/>
              <a:t>  </a:t>
            </a:r>
            <a:endParaRPr lang="en-US" altLang="zh-CN" dirty="0"/>
          </a:p>
          <a:p>
            <a:pPr algn="ctr">
              <a:spcBef>
                <a:spcPct val="0"/>
              </a:spcBef>
            </a:pPr>
            <a:r>
              <a:rPr lang="zh-CN" altLang="en-US" sz="3200" dirty="0">
                <a:solidFill>
                  <a:srgbClr val="FF0000"/>
                </a:solidFill>
              </a:rPr>
              <a:t>   </a:t>
            </a:r>
            <a:r>
              <a:rPr lang="zh-CN" altLang="en-US" sz="3200" b="1" dirty="0">
                <a:solidFill>
                  <a:srgbClr val="FF0000"/>
                </a:solidFill>
              </a:rPr>
              <a:t>中国热处理行业协会</a:t>
            </a:r>
            <a:endParaRPr lang="en-US" altLang="zh-CN" sz="3200" b="1" dirty="0">
              <a:solidFill>
                <a:srgbClr val="FF0000"/>
              </a:solidFill>
            </a:endParaRPr>
          </a:p>
          <a:p>
            <a:pPr algn="ctr">
              <a:spcBef>
                <a:spcPct val="0"/>
              </a:spcBef>
            </a:pPr>
            <a:endParaRPr lang="en-US" altLang="zh-CN" sz="1200" b="1" dirty="0">
              <a:solidFill>
                <a:srgbClr val="FF0000"/>
              </a:solidFill>
            </a:endParaRPr>
          </a:p>
          <a:p>
            <a:pPr algn="ctr">
              <a:spcBef>
                <a:spcPct val="0"/>
              </a:spcBef>
            </a:pPr>
            <a:r>
              <a:rPr lang="zh-CN" altLang="en-US" sz="3200" b="1" dirty="0"/>
              <a:t>      石 向 东  </a:t>
            </a:r>
            <a:r>
              <a:rPr lang="zh-CN" altLang="en-US" sz="2400" dirty="0"/>
              <a:t>博士</a:t>
            </a:r>
            <a:endParaRPr lang="en-US" altLang="zh-CN" sz="2400" dirty="0"/>
          </a:p>
          <a:p>
            <a:pPr algn="ctr">
              <a:spcBef>
                <a:spcPct val="0"/>
              </a:spcBef>
            </a:pPr>
            <a:endParaRPr lang="en-US" altLang="zh-CN" sz="2400" dirty="0"/>
          </a:p>
          <a:p>
            <a:pPr algn="ctr">
              <a:spcBef>
                <a:spcPct val="0"/>
              </a:spcBef>
            </a:pPr>
            <a:endParaRPr lang="en-US" altLang="zh-CN" sz="800" dirty="0"/>
          </a:p>
          <a:p>
            <a:pPr>
              <a:spcBef>
                <a:spcPct val="0"/>
              </a:spcBef>
            </a:pPr>
            <a:r>
              <a:rPr lang="en-US" altLang="zh-CN" sz="2400" dirty="0"/>
              <a:t>                       2024.03.20     </a:t>
            </a:r>
            <a:r>
              <a:rPr lang="zh-CN" altLang="en-US" sz="2400" dirty="0"/>
              <a:t>湖南 长沙</a:t>
            </a:r>
            <a:endParaRPr lang="zh-CN" altLang="en-US" sz="2400"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0" y="6437313"/>
            <a:ext cx="12192000" cy="427037"/>
            <a:chOff x="0" y="6437630"/>
            <a:chExt cx="12192000" cy="426720"/>
          </a:xfrm>
        </p:grpSpPr>
        <p:pic>
          <p:nvPicPr>
            <p:cNvPr id="37895"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图片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图片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图片 14"/>
            <p:cNvPicPr>
              <a:picLocks noChangeAspect="1" noChangeArrowheads="1"/>
            </p:cNvPicPr>
            <p:nvPr/>
          </p:nvPicPr>
          <p:blipFill>
            <a:blip r:embed="rId2">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文本占位符 1"/>
          <p:cNvSpPr>
            <a:spLocks noGrp="1"/>
          </p:cNvSpPr>
          <p:nvPr>
            <p:ph type="body" sz="quarter" idx="13"/>
          </p:nvPr>
        </p:nvSpPr>
        <p:spPr>
          <a:xfrm>
            <a:off x="334963" y="395288"/>
            <a:ext cx="1006475" cy="923925"/>
          </a:xfrm>
        </p:spPr>
        <p:txBody>
          <a:bodyPr/>
          <a:lstStyle/>
          <a:p>
            <a:pPr fontAlgn="auto">
              <a:spcAft>
                <a:spcPts val="0"/>
              </a:spcAft>
              <a:defRPr/>
            </a:pPr>
            <a:r>
              <a:rPr lang="zh-CN" altLang="en-US" dirty="0"/>
              <a:t>参</a:t>
            </a:r>
            <a:endParaRPr lang="zh-CN" altLang="en-US" dirty="0"/>
          </a:p>
        </p:txBody>
      </p:sp>
      <p:sp>
        <p:nvSpPr>
          <p:cNvPr id="31" name="文本占位符 2"/>
          <p:cNvSpPr>
            <a:spLocks noGrp="1"/>
          </p:cNvSpPr>
          <p:nvPr>
            <p:ph type="body" sz="quarter" idx="14"/>
          </p:nvPr>
        </p:nvSpPr>
        <p:spPr>
          <a:xfrm>
            <a:off x="1352549" y="606425"/>
            <a:ext cx="4830967" cy="461665"/>
          </a:xfrm>
        </p:spPr>
        <p:txBody>
          <a:bodyPr/>
          <a:lstStyle/>
          <a:p>
            <a:pPr lvl="0" algn="just" fontAlgn="ctr"/>
            <a:r>
              <a:rPr lang="zh-CN" altLang="en-US"/>
              <a:t>服务平台报送情况</a:t>
            </a:r>
            <a:endParaRPr lang="en-US" altLang="zh-CN" dirty="0"/>
          </a:p>
        </p:txBody>
      </p:sp>
      <p:graphicFrame>
        <p:nvGraphicFramePr>
          <p:cNvPr id="7" name="图表 6"/>
          <p:cNvGraphicFramePr/>
          <p:nvPr/>
        </p:nvGraphicFramePr>
        <p:xfrm>
          <a:off x="2264371" y="1068090"/>
          <a:ext cx="8128000" cy="5418667"/>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0" y="6437313"/>
            <a:ext cx="12192000" cy="427037"/>
            <a:chOff x="0" y="6437630"/>
            <a:chExt cx="12192000" cy="426720"/>
          </a:xfrm>
        </p:grpSpPr>
        <p:pic>
          <p:nvPicPr>
            <p:cNvPr id="3789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图片 14"/>
            <p:cNvPicPr>
              <a:picLocks noChangeAspect="1" noChangeArrowheads="1"/>
            </p:cNvPicPr>
            <p:nvPr/>
          </p:nvPicPr>
          <p:blipFill>
            <a:blip r:embed="rId1">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文本占位符 1"/>
          <p:cNvSpPr>
            <a:spLocks noGrp="1"/>
          </p:cNvSpPr>
          <p:nvPr>
            <p:ph type="body" sz="quarter" idx="13"/>
          </p:nvPr>
        </p:nvSpPr>
        <p:spPr>
          <a:xfrm>
            <a:off x="334963" y="395288"/>
            <a:ext cx="1006475" cy="923925"/>
          </a:xfrm>
        </p:spPr>
        <p:txBody>
          <a:bodyPr/>
          <a:lstStyle/>
          <a:p>
            <a:pPr fontAlgn="auto">
              <a:spcAft>
                <a:spcPts val="0"/>
              </a:spcAft>
              <a:defRPr/>
            </a:pPr>
            <a:r>
              <a:rPr lang="zh-CN" altLang="en-US" dirty="0"/>
              <a:t>参</a:t>
            </a:r>
            <a:endParaRPr lang="zh-CN" altLang="en-US" dirty="0"/>
          </a:p>
        </p:txBody>
      </p:sp>
      <p:sp>
        <p:nvSpPr>
          <p:cNvPr id="31" name="文本占位符 2"/>
          <p:cNvSpPr>
            <a:spLocks noGrp="1"/>
          </p:cNvSpPr>
          <p:nvPr>
            <p:ph type="body" sz="quarter" idx="14"/>
          </p:nvPr>
        </p:nvSpPr>
        <p:spPr>
          <a:xfrm>
            <a:off x="1352549" y="606425"/>
            <a:ext cx="4830967" cy="461665"/>
          </a:xfrm>
        </p:spPr>
        <p:txBody>
          <a:bodyPr/>
          <a:lstStyle/>
          <a:p>
            <a:pPr lvl="0" algn="just" fontAlgn="ctr"/>
            <a:r>
              <a:rPr lang="zh-CN" altLang="en-US"/>
              <a:t>服务平台报送情况</a:t>
            </a:r>
            <a:endParaRPr lang="en-US" altLang="zh-CN" dirty="0"/>
          </a:p>
        </p:txBody>
      </p:sp>
      <p:graphicFrame>
        <p:nvGraphicFramePr>
          <p:cNvPr id="2" name="表格 1"/>
          <p:cNvGraphicFramePr>
            <a:graphicFrameLocks noGrp="1"/>
          </p:cNvGraphicFramePr>
          <p:nvPr/>
        </p:nvGraphicFramePr>
        <p:xfrm>
          <a:off x="488887" y="1304314"/>
          <a:ext cx="10972799" cy="5452521"/>
        </p:xfrm>
        <a:graphic>
          <a:graphicData uri="http://schemas.openxmlformats.org/drawingml/2006/table">
            <a:tbl>
              <a:tblPr firstRow="1" firstCol="1" bandRow="1">
                <a:tableStyleId>{5C22544A-7EE6-4342-B048-85BDC9FD1C3A}</a:tableStyleId>
              </a:tblPr>
              <a:tblGrid>
                <a:gridCol w="1750208"/>
                <a:gridCol w="4212711"/>
                <a:gridCol w="2503204"/>
                <a:gridCol w="2506676"/>
              </a:tblGrid>
              <a:tr h="225771">
                <a:tc>
                  <a:txBody>
                    <a:bodyPr/>
                    <a:lstStyle/>
                    <a:p>
                      <a:pPr algn="ctr">
                        <a:spcAft>
                          <a:spcPts val="0"/>
                        </a:spcAft>
                      </a:pPr>
                      <a:r>
                        <a:rPr lang="zh-CN" sz="1000" kern="100" dirty="0">
                          <a:effectLst/>
                        </a:rPr>
                        <a:t>服务类别</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ctr">
                        <a:spcAft>
                          <a:spcPts val="0"/>
                        </a:spcAft>
                      </a:pPr>
                      <a:r>
                        <a:rPr lang="zh-CN" sz="1000" kern="100">
                          <a:effectLst/>
                        </a:rPr>
                        <a:t>服务内容</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ctr" fontAlgn="ctr">
                        <a:spcAft>
                          <a:spcPts val="0"/>
                        </a:spcAft>
                      </a:pPr>
                      <a:r>
                        <a:rPr lang="zh-CN" sz="1000" kern="100">
                          <a:effectLst/>
                        </a:rPr>
                        <a:t>本月统计</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ctr" fontAlgn="ctr">
                        <a:spcAft>
                          <a:spcPts val="0"/>
                        </a:spcAft>
                      </a:pPr>
                      <a:r>
                        <a:rPr lang="zh-CN" sz="1000" kern="100">
                          <a:effectLst/>
                        </a:rPr>
                        <a:t>今年</a:t>
                      </a:r>
                      <a:r>
                        <a:rPr lang="en-US" sz="1000" kern="100">
                          <a:effectLst/>
                        </a:rPr>
                        <a:t>1</a:t>
                      </a:r>
                      <a:r>
                        <a:rPr lang="zh-CN" sz="1000" kern="100">
                          <a:effectLst/>
                        </a:rPr>
                        <a:t>月至今累计</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a:txBody>
                    <a:bodyPr/>
                    <a:lstStyle/>
                    <a:p>
                      <a:pPr algn="ctr">
                        <a:spcAft>
                          <a:spcPts val="0"/>
                        </a:spcAft>
                      </a:pPr>
                      <a:r>
                        <a:rPr lang="zh-CN" sz="1000" kern="100">
                          <a:effectLst/>
                        </a:rPr>
                        <a:t>总计</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ctr">
                        <a:spcAft>
                          <a:spcPts val="0"/>
                        </a:spcAft>
                      </a:pPr>
                      <a:r>
                        <a:rPr lang="zh-CN" sz="1000" kern="100">
                          <a:effectLst/>
                        </a:rPr>
                        <a:t>服务企业家数，剔除对同一企业提供多次或多类服务的情况</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ctr" fontAlgn="ctr">
                        <a:spcAft>
                          <a:spcPts val="0"/>
                        </a:spcAft>
                      </a:pPr>
                      <a:r>
                        <a:rPr lang="zh-CN" sz="1000" kern="100">
                          <a:effectLst/>
                        </a:rPr>
                        <a:t>（</a:t>
                      </a:r>
                      <a:r>
                        <a:rPr lang="en-US" sz="1000" kern="100">
                          <a:effectLst/>
                        </a:rPr>
                        <a:t>1</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ctr" fontAlgn="ctr">
                        <a:spcAft>
                          <a:spcPts val="0"/>
                        </a:spcAft>
                      </a:pPr>
                      <a:r>
                        <a:rPr lang="zh-CN" sz="1000" kern="100">
                          <a:effectLst/>
                        </a:rPr>
                        <a:t>（</a:t>
                      </a:r>
                      <a:r>
                        <a:rPr lang="en-US" sz="1000" kern="100">
                          <a:effectLst/>
                        </a:rPr>
                        <a:t>50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rowSpan="3">
                  <a:txBody>
                    <a:bodyPr/>
                    <a:lstStyle/>
                    <a:p>
                      <a:pPr algn="l" fontAlgn="ctr">
                        <a:spcAft>
                          <a:spcPts val="0"/>
                        </a:spcAft>
                      </a:pPr>
                      <a:r>
                        <a:rPr lang="zh-CN" sz="1000" kern="0">
                          <a:effectLst/>
                        </a:rPr>
                        <a:t>政策入企</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l" fontAlgn="ctr">
                        <a:spcAft>
                          <a:spcPts val="0"/>
                        </a:spcAft>
                      </a:pPr>
                      <a:r>
                        <a:rPr lang="zh-CN" sz="1000" kern="0">
                          <a:effectLst/>
                        </a:rPr>
                        <a:t>通过中小企业政策服务平台或</a:t>
                      </a:r>
                      <a:r>
                        <a:rPr lang="en-US" sz="1000" kern="0">
                          <a:effectLst/>
                        </a:rPr>
                        <a:t>APP</a:t>
                      </a:r>
                      <a:r>
                        <a:rPr lang="zh-CN" sz="1000" kern="0">
                          <a:effectLst/>
                        </a:rPr>
                        <a:t>推送方式服务企业数量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30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vMerge="1">
                  <a:tcPr/>
                </a:tc>
                <a:tc>
                  <a:txBody>
                    <a:bodyPr/>
                    <a:lstStyle/>
                    <a:p>
                      <a:pPr algn="l" fontAlgn="ctr">
                        <a:spcAft>
                          <a:spcPts val="0"/>
                        </a:spcAft>
                      </a:pPr>
                      <a:r>
                        <a:rPr lang="zh-CN" sz="1000" kern="0">
                          <a:effectLst/>
                        </a:rPr>
                        <a:t>组织政策宣传解读培训活动服务企业数量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1</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74</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vMerge="1">
                  <a:tcPr/>
                </a:tc>
                <a:tc>
                  <a:txBody>
                    <a:bodyPr/>
                    <a:lstStyle/>
                    <a:p>
                      <a:pPr algn="l" fontAlgn="ctr">
                        <a:spcAft>
                          <a:spcPts val="0"/>
                        </a:spcAft>
                      </a:pPr>
                      <a:r>
                        <a:rPr lang="zh-CN" sz="1000" kern="0">
                          <a:effectLst/>
                        </a:rPr>
                        <a:t>辅导企业享受财税等具体政策的服务企业数量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1</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45</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rowSpan="3">
                  <a:txBody>
                    <a:bodyPr/>
                    <a:lstStyle/>
                    <a:p>
                      <a:pPr algn="l" fontAlgn="ctr">
                        <a:spcAft>
                          <a:spcPts val="0"/>
                        </a:spcAft>
                      </a:pPr>
                      <a:r>
                        <a:rPr lang="zh-CN" sz="1000" kern="0">
                          <a:effectLst/>
                        </a:rPr>
                        <a:t>创业培育</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l" fontAlgn="ctr">
                        <a:spcAft>
                          <a:spcPts val="0"/>
                        </a:spcAft>
                      </a:pPr>
                      <a:r>
                        <a:rPr lang="zh-CN" sz="1000" kern="0">
                          <a:effectLst/>
                        </a:rPr>
                        <a:t>提供创业场地、项目孵化、创业辅导、商业策划、政务商务代理等服务企业数量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1</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vMerge="1">
                  <a:tcPr/>
                </a:tc>
                <a:tc>
                  <a:txBody>
                    <a:bodyPr/>
                    <a:lstStyle/>
                    <a:p>
                      <a:pPr algn="l" fontAlgn="ctr">
                        <a:spcAft>
                          <a:spcPts val="0"/>
                        </a:spcAft>
                      </a:pPr>
                      <a:r>
                        <a:rPr lang="zh-CN" sz="1000" kern="0">
                          <a:effectLst/>
                        </a:rPr>
                        <a:t>其中：签订服务合同的企业数量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1</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vMerge="1">
                  <a:tcPr/>
                </a:tc>
                <a:tc>
                  <a:txBody>
                    <a:bodyPr/>
                    <a:lstStyle/>
                    <a:p>
                      <a:pPr algn="l" fontAlgn="ctr">
                        <a:spcAft>
                          <a:spcPts val="0"/>
                        </a:spcAft>
                      </a:pPr>
                      <a:r>
                        <a:rPr lang="zh-CN" sz="1000" kern="0">
                          <a:effectLst/>
                        </a:rPr>
                        <a:t>孵化成功企业数量（实现工商登记）</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294012">
                <a:tc rowSpan="4">
                  <a:txBody>
                    <a:bodyPr/>
                    <a:lstStyle/>
                    <a:p>
                      <a:pPr algn="l" fontAlgn="ctr">
                        <a:spcAft>
                          <a:spcPts val="0"/>
                        </a:spcAft>
                      </a:pPr>
                      <a:r>
                        <a:rPr lang="zh-CN" sz="1000" kern="0">
                          <a:effectLst/>
                        </a:rPr>
                        <a:t>技术创新</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l" fontAlgn="ctr">
                        <a:spcAft>
                          <a:spcPts val="0"/>
                        </a:spcAft>
                      </a:pPr>
                      <a:r>
                        <a:rPr lang="zh-CN" sz="1000" kern="0">
                          <a:effectLst/>
                        </a:rPr>
                        <a:t>提供工业设计、实验试验、检验检测、认证认可、标准计量、质量控制和技术评价、科技成果转化、知识产权、仪器设备共享、节能环保等服务企业数量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44</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vMerge="1">
                  <a:tcPr/>
                </a:tc>
                <a:tc>
                  <a:txBody>
                    <a:bodyPr/>
                    <a:lstStyle/>
                    <a:p>
                      <a:pPr algn="l" fontAlgn="ctr">
                        <a:spcAft>
                          <a:spcPts val="0"/>
                        </a:spcAft>
                      </a:pPr>
                      <a:r>
                        <a:rPr lang="zh-CN" sz="1000" kern="0">
                          <a:effectLst/>
                        </a:rPr>
                        <a:t>其中：签订服务合同的企业数量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22</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vMerge="1">
                  <a:tcPr/>
                </a:tc>
                <a:tc>
                  <a:txBody>
                    <a:bodyPr/>
                    <a:lstStyle/>
                    <a:p>
                      <a:pPr algn="l" fontAlgn="ctr">
                        <a:spcAft>
                          <a:spcPts val="0"/>
                        </a:spcAft>
                      </a:pPr>
                      <a:r>
                        <a:rPr lang="zh-CN" sz="1000" kern="0">
                          <a:effectLst/>
                        </a:rPr>
                        <a:t>技术成果转化项目数量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1</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97550">
                <a:tc vMerge="1">
                  <a:tcPr/>
                </a:tc>
                <a:tc>
                  <a:txBody>
                    <a:bodyPr/>
                    <a:lstStyle/>
                    <a:p>
                      <a:pPr algn="l" fontAlgn="ctr">
                        <a:spcAft>
                          <a:spcPts val="0"/>
                        </a:spcAft>
                      </a:pPr>
                      <a:r>
                        <a:rPr lang="zh-CN" sz="1000" kern="0">
                          <a:effectLst/>
                        </a:rPr>
                        <a:t>技术成果转化合同金额</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）万元</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340</a:t>
                      </a:r>
                      <a:r>
                        <a:rPr lang="zh-CN" sz="1000" kern="100">
                          <a:effectLst/>
                        </a:rPr>
                        <a:t>）万元</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rowSpan="2">
                  <a:txBody>
                    <a:bodyPr/>
                    <a:lstStyle/>
                    <a:p>
                      <a:pPr algn="l" fontAlgn="ctr">
                        <a:spcAft>
                          <a:spcPts val="0"/>
                        </a:spcAft>
                      </a:pPr>
                      <a:r>
                        <a:rPr lang="zh-CN" sz="1000" kern="0">
                          <a:effectLst/>
                        </a:rPr>
                        <a:t>数字化绿色化转型</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l" fontAlgn="ctr">
                        <a:spcAft>
                          <a:spcPts val="0"/>
                        </a:spcAft>
                      </a:pPr>
                      <a:r>
                        <a:rPr lang="zh-CN" sz="1000" kern="0">
                          <a:effectLst/>
                        </a:rPr>
                        <a:t>提供数字化评价诊断、数字化平台、系统解决方案，设备和业务上云等服务企业数量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2</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8</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vMerge="1">
                  <a:tcPr/>
                </a:tc>
                <a:tc>
                  <a:txBody>
                    <a:bodyPr/>
                    <a:lstStyle/>
                    <a:p>
                      <a:pPr algn="l" fontAlgn="ctr">
                        <a:spcAft>
                          <a:spcPts val="0"/>
                        </a:spcAft>
                      </a:pPr>
                      <a:r>
                        <a:rPr lang="zh-CN" sz="1000" kern="0">
                          <a:effectLst/>
                        </a:rPr>
                        <a:t>其中：签订服务合同的企业数量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6</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rowSpan="3">
                  <a:txBody>
                    <a:bodyPr/>
                    <a:lstStyle/>
                    <a:p>
                      <a:pPr algn="l" fontAlgn="ctr">
                        <a:spcAft>
                          <a:spcPts val="0"/>
                        </a:spcAft>
                      </a:pPr>
                      <a:r>
                        <a:rPr lang="zh-CN" sz="1000" kern="0">
                          <a:effectLst/>
                        </a:rPr>
                        <a:t>育才引才</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l" fontAlgn="ctr">
                        <a:spcAft>
                          <a:spcPts val="0"/>
                        </a:spcAft>
                      </a:pPr>
                      <a:r>
                        <a:rPr lang="zh-CN" sz="1000" kern="0">
                          <a:effectLst/>
                        </a:rPr>
                        <a:t>开设中小企业经营管理领军人才、技能人才等培训班数量（培训时间超过</a:t>
                      </a:r>
                      <a:r>
                        <a:rPr lang="en-US" sz="1000" kern="0">
                          <a:effectLst/>
                        </a:rPr>
                        <a:t>1</a:t>
                      </a:r>
                      <a:r>
                        <a:rPr lang="zh-CN" sz="1000" kern="0">
                          <a:effectLst/>
                        </a:rPr>
                        <a:t>天）</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）个</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）个</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vMerge="1">
                  <a:tcPr/>
                </a:tc>
                <a:tc>
                  <a:txBody>
                    <a:bodyPr/>
                    <a:lstStyle/>
                    <a:p>
                      <a:pPr algn="l" fontAlgn="ctr">
                        <a:spcAft>
                          <a:spcPts val="0"/>
                        </a:spcAft>
                      </a:pPr>
                      <a:r>
                        <a:rPr lang="zh-CN" sz="1000" kern="0">
                          <a:effectLst/>
                        </a:rPr>
                        <a:t>培训中小企业人数（培训时间超过</a:t>
                      </a:r>
                      <a:r>
                        <a:rPr lang="en-US" sz="1000" kern="0">
                          <a:effectLst/>
                        </a:rPr>
                        <a:t>1</a:t>
                      </a:r>
                      <a:r>
                        <a:rPr lang="zh-CN" sz="1000" kern="0">
                          <a:effectLst/>
                        </a:rPr>
                        <a:t>天）</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）人</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）人</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vMerge="1">
                  <a:tcPr/>
                </a:tc>
                <a:tc>
                  <a:txBody>
                    <a:bodyPr/>
                    <a:lstStyle/>
                    <a:p>
                      <a:pPr algn="l" fontAlgn="ctr">
                        <a:spcAft>
                          <a:spcPts val="0"/>
                        </a:spcAft>
                      </a:pPr>
                      <a:r>
                        <a:rPr lang="zh-CN" sz="1000" kern="0">
                          <a:effectLst/>
                        </a:rPr>
                        <a:t>提供人才招聘对接服务人数</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）人</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）人</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294012">
                <a:tc rowSpan="2">
                  <a:txBody>
                    <a:bodyPr/>
                    <a:lstStyle/>
                    <a:p>
                      <a:pPr algn="l" fontAlgn="ctr">
                        <a:spcAft>
                          <a:spcPts val="0"/>
                        </a:spcAft>
                      </a:pPr>
                      <a:r>
                        <a:rPr lang="zh-CN" sz="1000" kern="0">
                          <a:effectLst/>
                        </a:rPr>
                        <a:t>管理提升</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l" fontAlgn="ctr">
                        <a:spcAft>
                          <a:spcPts val="0"/>
                        </a:spcAft>
                      </a:pPr>
                      <a:r>
                        <a:rPr lang="zh-CN" sz="1000" kern="0">
                          <a:effectLst/>
                        </a:rPr>
                        <a:t>提供发展战略、精益生产、财务管理、市场营销、品牌塑造等管理诊断和咨询服务企业数量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42</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vMerge="1">
                  <a:tcPr/>
                </a:tc>
                <a:tc>
                  <a:txBody>
                    <a:bodyPr/>
                    <a:lstStyle/>
                    <a:p>
                      <a:pPr algn="l" fontAlgn="ctr">
                        <a:spcAft>
                          <a:spcPts val="0"/>
                        </a:spcAft>
                      </a:pPr>
                      <a:r>
                        <a:rPr lang="zh-CN" sz="1000" kern="0">
                          <a:effectLst/>
                        </a:rPr>
                        <a:t>其中：签订服务合同的企业数量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1</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rowSpan="3">
                  <a:txBody>
                    <a:bodyPr/>
                    <a:lstStyle/>
                    <a:p>
                      <a:pPr algn="l" fontAlgn="ctr">
                        <a:spcAft>
                          <a:spcPts val="0"/>
                        </a:spcAft>
                      </a:pPr>
                      <a:r>
                        <a:rPr lang="zh-CN" sz="1000" kern="0">
                          <a:effectLst/>
                        </a:rPr>
                        <a:t>投融资</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l" fontAlgn="ctr">
                        <a:spcAft>
                          <a:spcPts val="0"/>
                        </a:spcAft>
                      </a:pPr>
                      <a:r>
                        <a:rPr lang="zh-CN" sz="1000" kern="0">
                          <a:effectLst/>
                        </a:rPr>
                        <a:t>提供银企对接、贷款担保、信用评价、上市辅导、融资路演等服务企业数量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vMerge="1">
                  <a:tcPr/>
                </a:tc>
                <a:tc>
                  <a:txBody>
                    <a:bodyPr/>
                    <a:lstStyle/>
                    <a:p>
                      <a:pPr algn="l" fontAlgn="ctr">
                        <a:spcAft>
                          <a:spcPts val="0"/>
                        </a:spcAft>
                      </a:pPr>
                      <a:r>
                        <a:rPr lang="zh-CN" sz="1000" kern="0">
                          <a:effectLst/>
                        </a:rPr>
                        <a:t>其中：签订服务合同的企业数量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vMerge="1">
                  <a:tcPr/>
                </a:tc>
                <a:tc>
                  <a:txBody>
                    <a:bodyPr/>
                    <a:lstStyle/>
                    <a:p>
                      <a:pPr algn="l" fontAlgn="ctr">
                        <a:spcAft>
                          <a:spcPts val="0"/>
                        </a:spcAft>
                      </a:pPr>
                      <a:r>
                        <a:rPr lang="zh-CN" sz="1000" kern="0">
                          <a:effectLst/>
                        </a:rPr>
                        <a:t>达成融资意向金额</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）万元</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）万元</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rowSpan="4">
                  <a:txBody>
                    <a:bodyPr/>
                    <a:lstStyle/>
                    <a:p>
                      <a:pPr algn="l" fontAlgn="ctr">
                        <a:spcAft>
                          <a:spcPts val="0"/>
                        </a:spcAft>
                      </a:pPr>
                      <a:r>
                        <a:rPr lang="zh-CN" sz="1000" kern="0">
                          <a:effectLst/>
                        </a:rPr>
                        <a:t>市场开拓</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l" fontAlgn="ctr">
                        <a:spcAft>
                          <a:spcPts val="0"/>
                        </a:spcAft>
                      </a:pPr>
                      <a:r>
                        <a:rPr lang="zh-CN" sz="1000" kern="0">
                          <a:effectLst/>
                        </a:rPr>
                        <a:t>举办展览展销会、上下游企业供需对接活动次数</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）次</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）次</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vMerge="1">
                  <a:tcPr/>
                </a:tc>
                <a:tc>
                  <a:txBody>
                    <a:bodyPr/>
                    <a:lstStyle/>
                    <a:p>
                      <a:pPr algn="l" fontAlgn="ctr">
                        <a:spcAft>
                          <a:spcPts val="0"/>
                        </a:spcAft>
                      </a:pPr>
                      <a:r>
                        <a:rPr lang="zh-CN" sz="1000" kern="0">
                          <a:effectLst/>
                        </a:rPr>
                        <a:t>提供市场开拓服务的企业数量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vMerge="1">
                  <a:tcPr/>
                </a:tc>
                <a:tc>
                  <a:txBody>
                    <a:bodyPr/>
                    <a:lstStyle/>
                    <a:p>
                      <a:pPr algn="l" fontAlgn="ctr">
                        <a:spcAft>
                          <a:spcPts val="0"/>
                        </a:spcAft>
                      </a:pPr>
                      <a:r>
                        <a:rPr lang="zh-CN" sz="1000" kern="0">
                          <a:effectLst/>
                        </a:rPr>
                        <a:t>其中：签订服务合同的企业数量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vMerge="1">
                  <a:tcPr/>
                </a:tc>
                <a:tc>
                  <a:txBody>
                    <a:bodyPr/>
                    <a:lstStyle/>
                    <a:p>
                      <a:pPr algn="l" fontAlgn="ctr">
                        <a:spcAft>
                          <a:spcPts val="0"/>
                        </a:spcAft>
                      </a:pPr>
                      <a:r>
                        <a:rPr lang="zh-CN" sz="1000" kern="0">
                          <a:effectLst/>
                        </a:rPr>
                        <a:t>促成交易订单金额</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）万元</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）万元</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294012">
                <a:tc rowSpan="2">
                  <a:txBody>
                    <a:bodyPr/>
                    <a:lstStyle/>
                    <a:p>
                      <a:pPr algn="l" fontAlgn="ctr">
                        <a:spcAft>
                          <a:spcPts val="0"/>
                        </a:spcAft>
                      </a:pPr>
                      <a:r>
                        <a:rPr lang="zh-CN" sz="1000" kern="0">
                          <a:effectLst/>
                        </a:rPr>
                        <a:t>权益保护</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l" fontAlgn="ctr">
                        <a:spcAft>
                          <a:spcPts val="0"/>
                        </a:spcAft>
                      </a:pPr>
                      <a:r>
                        <a:rPr lang="zh-CN" sz="1000" kern="0">
                          <a:effectLst/>
                        </a:rPr>
                        <a:t>提供法律宣讲、法律咨询、法治体检、法律顾问、合规管理、争议协商调解等服务企业数量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r h="147006">
                <a:tc vMerge="1">
                  <a:tcPr/>
                </a:tc>
                <a:tc>
                  <a:txBody>
                    <a:bodyPr/>
                    <a:lstStyle/>
                    <a:p>
                      <a:pPr algn="l" fontAlgn="ctr">
                        <a:spcAft>
                          <a:spcPts val="0"/>
                        </a:spcAft>
                      </a:pPr>
                      <a:r>
                        <a:rPr lang="zh-CN" sz="1000" kern="0">
                          <a:effectLst/>
                        </a:rPr>
                        <a:t>其中：签订服务合同的企业数量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a:effectLst/>
                        </a:rPr>
                        <a:t>（</a:t>
                      </a:r>
                      <a:r>
                        <a:rPr lang="en-US" sz="1000" kern="100">
                          <a:effectLst/>
                        </a:rPr>
                        <a:t>0</a:t>
                      </a:r>
                      <a:r>
                        <a:rPr lang="zh-CN" sz="1000" kern="100">
                          <a:effectLst/>
                        </a:rPr>
                        <a:t>）家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c>
                  <a:txBody>
                    <a:bodyPr/>
                    <a:lstStyle/>
                    <a:p>
                      <a:pPr algn="just">
                        <a:spcAft>
                          <a:spcPts val="0"/>
                        </a:spcAft>
                      </a:pPr>
                      <a:r>
                        <a:rPr lang="zh-CN" sz="1000" kern="100" dirty="0">
                          <a:effectLst/>
                        </a:rPr>
                        <a:t>（</a:t>
                      </a:r>
                      <a:r>
                        <a:rPr lang="en-US" sz="1000" kern="100" dirty="0">
                          <a:effectLst/>
                        </a:rPr>
                        <a:t>0</a:t>
                      </a:r>
                      <a:r>
                        <a:rPr lang="zh-CN" sz="1000" kern="100" dirty="0">
                          <a:effectLst/>
                        </a:rPr>
                        <a:t>）家</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7523" marR="7523" marT="0" marB="0" anchor="ctr"/>
                </a:tc>
              </a:tr>
            </a:tbl>
          </a:graphicData>
        </a:graphic>
      </p:graphicFrame>
      <p:sp>
        <p:nvSpPr>
          <p:cNvPr id="3" name="Rectangle 1"/>
          <p:cNvSpPr>
            <a:spLocks noChangeArrowheads="1"/>
          </p:cNvSpPr>
          <p:nvPr/>
        </p:nvSpPr>
        <p:spPr bwMode="auto">
          <a:xfrm>
            <a:off x="4649409" y="698758"/>
            <a:ext cx="541804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355600">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pPr>
            <a:r>
              <a:rPr kumimoji="0" lang="zh-CN" sz="2400" b="1" i="0" u="none" strike="noStrike" cap="none" normalizeH="0" baseline="0" dirty="0">
                <a:ln>
                  <a:noFill/>
                </a:ln>
                <a:solidFill>
                  <a:srgbClr val="F23C00"/>
                </a:solidFill>
                <a:effectLst/>
                <a:latin typeface="仿宋" panose="02010609060101010101" charset="-122"/>
                <a:ea typeface="仿宋" panose="02010609060101010101" charset="-122"/>
                <a:cs typeface="Times New Roman" panose="02020603050405020304" pitchFamily="18" charset="0"/>
              </a:rPr>
              <a:t>中国机械总院集团江苏分院有限公司</a:t>
            </a:r>
            <a:endParaRPr kumimoji="0" lang="zh-CN" sz="2400" b="0" i="0" u="none" strike="noStrike" cap="none" normalizeH="0" baseline="0" dirty="0">
              <a:ln>
                <a:noFill/>
              </a:ln>
              <a:solidFill>
                <a:srgbClr val="F23C00"/>
              </a:solidFill>
              <a:effectLst/>
            </a:endParaRPr>
          </a:p>
          <a:p>
            <a:pPr marL="0" marR="0" lvl="0" indent="35560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0" y="6437313"/>
            <a:ext cx="12192000" cy="427037"/>
            <a:chOff x="0" y="6437630"/>
            <a:chExt cx="12192000" cy="426720"/>
          </a:xfrm>
        </p:grpSpPr>
        <p:pic>
          <p:nvPicPr>
            <p:cNvPr id="3789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图片 14"/>
            <p:cNvPicPr>
              <a:picLocks noChangeAspect="1" noChangeArrowheads="1"/>
            </p:cNvPicPr>
            <p:nvPr/>
          </p:nvPicPr>
          <p:blipFill>
            <a:blip r:embed="rId1">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文本占位符 1"/>
          <p:cNvSpPr>
            <a:spLocks noGrp="1"/>
          </p:cNvSpPr>
          <p:nvPr>
            <p:ph type="body" sz="quarter" idx="13"/>
          </p:nvPr>
        </p:nvSpPr>
        <p:spPr>
          <a:xfrm>
            <a:off x="334963" y="395288"/>
            <a:ext cx="1006475" cy="923925"/>
          </a:xfrm>
        </p:spPr>
        <p:txBody>
          <a:bodyPr/>
          <a:lstStyle/>
          <a:p>
            <a:pPr fontAlgn="auto">
              <a:spcAft>
                <a:spcPts val="0"/>
              </a:spcAft>
              <a:defRPr/>
            </a:pPr>
            <a:r>
              <a:rPr lang="zh-CN" altLang="en-US" dirty="0"/>
              <a:t>参</a:t>
            </a:r>
            <a:endParaRPr lang="zh-CN" altLang="en-US" dirty="0"/>
          </a:p>
        </p:txBody>
      </p:sp>
      <p:sp>
        <p:nvSpPr>
          <p:cNvPr id="31" name="文本占位符 2"/>
          <p:cNvSpPr>
            <a:spLocks noGrp="1"/>
          </p:cNvSpPr>
          <p:nvPr>
            <p:ph type="body" sz="quarter" idx="14"/>
          </p:nvPr>
        </p:nvSpPr>
        <p:spPr>
          <a:xfrm>
            <a:off x="1352549" y="606425"/>
            <a:ext cx="4830967" cy="461665"/>
          </a:xfrm>
        </p:spPr>
        <p:txBody>
          <a:bodyPr/>
          <a:lstStyle/>
          <a:p>
            <a:pPr lvl="0" algn="just" fontAlgn="ctr"/>
            <a:r>
              <a:rPr lang="zh-CN" altLang="en-US"/>
              <a:t>服务平台报送情况</a:t>
            </a:r>
            <a:endParaRPr lang="en-US" altLang="zh-CN" dirty="0"/>
          </a:p>
        </p:txBody>
      </p:sp>
      <p:graphicFrame>
        <p:nvGraphicFramePr>
          <p:cNvPr id="3" name="表格 2"/>
          <p:cNvGraphicFramePr>
            <a:graphicFrameLocks noGrp="1"/>
          </p:cNvGraphicFramePr>
          <p:nvPr/>
        </p:nvGraphicFramePr>
        <p:xfrm>
          <a:off x="887240" y="1284566"/>
          <a:ext cx="10836999" cy="5152747"/>
        </p:xfrm>
        <a:graphic>
          <a:graphicData uri="http://schemas.openxmlformats.org/drawingml/2006/table">
            <a:tbl>
              <a:tblPr firstRow="1" firstCol="1" bandRow="1">
                <a:tableStyleId>{5C22544A-7EE6-4342-B048-85BDC9FD1C3A}</a:tableStyleId>
              </a:tblPr>
              <a:tblGrid>
                <a:gridCol w="1458457"/>
                <a:gridCol w="6110240"/>
                <a:gridCol w="1656784"/>
                <a:gridCol w="1611518"/>
              </a:tblGrid>
              <a:tr h="0">
                <a:tc rowSpan="10">
                  <a:txBody>
                    <a:bodyPr/>
                    <a:lstStyle/>
                    <a:p>
                      <a:pPr algn="l" fontAlgn="ctr">
                        <a:spcAft>
                          <a:spcPts val="0"/>
                        </a:spcAft>
                      </a:pPr>
                      <a:r>
                        <a:rPr lang="zh-CN" sz="1100" kern="0">
                          <a:effectLst/>
                        </a:rPr>
                        <a:t>签订合作协议的服务机构数量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gridSpan="3">
                  <a:txBody>
                    <a:bodyPr/>
                    <a:lstStyle/>
                    <a:p>
                      <a:pPr algn="ctr">
                        <a:spcAft>
                          <a:spcPts val="0"/>
                        </a:spcAft>
                      </a:pPr>
                      <a:r>
                        <a:rPr lang="zh-CN" sz="1100" kern="100">
                          <a:effectLst/>
                        </a:rPr>
                        <a:t>服务机构聚集情况</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hMerge="1">
                  <a:tcPr/>
                </a:tc>
                <a:tc hMerge="1">
                  <a:tcPr/>
                </a:tc>
              </a:tr>
              <a:tr h="0">
                <a:tc vMerge="1">
                  <a:tcPr/>
                </a:tc>
                <a:tc>
                  <a:txBody>
                    <a:bodyPr/>
                    <a:lstStyle/>
                    <a:p>
                      <a:pPr algn="l" fontAlgn="ctr">
                        <a:spcAft>
                          <a:spcPts val="0"/>
                        </a:spcAft>
                      </a:pPr>
                      <a:r>
                        <a:rPr lang="zh-CN" sz="1100" kern="0">
                          <a:effectLst/>
                        </a:rPr>
                        <a:t>政策入企</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a:txBody>
                    <a:bodyPr/>
                    <a:lstStyle/>
                    <a:p>
                      <a:pPr algn="just">
                        <a:spcAft>
                          <a:spcPts val="0"/>
                        </a:spcAft>
                      </a:pPr>
                      <a:r>
                        <a:rPr lang="en-US" sz="1100" kern="100">
                          <a:effectLst/>
                        </a:rPr>
                        <a:t>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a:txBody>
                    <a:bodyPr/>
                    <a:lstStyle/>
                    <a:p>
                      <a:pPr algn="just">
                        <a:spcAft>
                          <a:spcPts val="0"/>
                        </a:spcAft>
                      </a:pPr>
                      <a:r>
                        <a:rPr lang="en-US" sz="1100" kern="100">
                          <a:effectLst/>
                        </a:rPr>
                        <a:t>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r>
              <a:tr h="0">
                <a:tc vMerge="1">
                  <a:tcPr/>
                </a:tc>
                <a:tc>
                  <a:txBody>
                    <a:bodyPr/>
                    <a:lstStyle/>
                    <a:p>
                      <a:pPr algn="l" fontAlgn="ctr">
                        <a:spcAft>
                          <a:spcPts val="0"/>
                        </a:spcAft>
                      </a:pPr>
                      <a:r>
                        <a:rPr lang="zh-CN" sz="1100" kern="0">
                          <a:effectLst/>
                        </a:rPr>
                        <a:t>创业培育</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a:txBody>
                    <a:bodyPr/>
                    <a:lstStyle/>
                    <a:p>
                      <a:pPr algn="just">
                        <a:spcAft>
                          <a:spcPts val="0"/>
                        </a:spcAft>
                      </a:pPr>
                      <a:r>
                        <a:rPr lang="en-US" sz="1100" kern="100">
                          <a:effectLst/>
                        </a:rPr>
                        <a:t>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a:txBody>
                    <a:bodyPr/>
                    <a:lstStyle/>
                    <a:p>
                      <a:pPr algn="just">
                        <a:spcAft>
                          <a:spcPts val="0"/>
                        </a:spcAft>
                      </a:pPr>
                      <a:r>
                        <a:rPr lang="en-US" sz="1100" kern="100">
                          <a:effectLst/>
                        </a:rPr>
                        <a:t>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r>
              <a:tr h="0">
                <a:tc vMerge="1">
                  <a:tcPr/>
                </a:tc>
                <a:tc>
                  <a:txBody>
                    <a:bodyPr/>
                    <a:lstStyle/>
                    <a:p>
                      <a:pPr algn="l" fontAlgn="ctr">
                        <a:spcAft>
                          <a:spcPts val="0"/>
                        </a:spcAft>
                      </a:pPr>
                      <a:r>
                        <a:rPr lang="zh-CN" sz="1100" kern="0">
                          <a:effectLst/>
                        </a:rPr>
                        <a:t>技术创新</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a:txBody>
                    <a:bodyPr/>
                    <a:lstStyle/>
                    <a:p>
                      <a:pPr algn="just">
                        <a:spcAft>
                          <a:spcPts val="0"/>
                        </a:spcAft>
                      </a:pPr>
                      <a:r>
                        <a:rPr lang="en-US" sz="1100" kern="100">
                          <a:effectLst/>
                        </a:rPr>
                        <a:t>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a:txBody>
                    <a:bodyPr/>
                    <a:lstStyle/>
                    <a:p>
                      <a:pPr algn="just">
                        <a:spcAft>
                          <a:spcPts val="0"/>
                        </a:spcAft>
                      </a:pPr>
                      <a:r>
                        <a:rPr lang="en-US" sz="1100" kern="100">
                          <a:effectLst/>
                        </a:rPr>
                        <a:t>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r>
              <a:tr h="0">
                <a:tc vMerge="1">
                  <a:tcPr/>
                </a:tc>
                <a:tc>
                  <a:txBody>
                    <a:bodyPr/>
                    <a:lstStyle/>
                    <a:p>
                      <a:pPr algn="l" fontAlgn="ctr">
                        <a:spcAft>
                          <a:spcPts val="0"/>
                        </a:spcAft>
                      </a:pPr>
                      <a:r>
                        <a:rPr lang="zh-CN" sz="1100" kern="0">
                          <a:effectLst/>
                        </a:rPr>
                        <a:t>数字化绿色化转型</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a:txBody>
                    <a:bodyPr/>
                    <a:lstStyle/>
                    <a:p>
                      <a:pPr algn="just">
                        <a:spcAft>
                          <a:spcPts val="0"/>
                        </a:spcAft>
                      </a:pPr>
                      <a:r>
                        <a:rPr lang="en-US" sz="1100" kern="100">
                          <a:effectLst/>
                        </a:rPr>
                        <a:t>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a:txBody>
                    <a:bodyPr/>
                    <a:lstStyle/>
                    <a:p>
                      <a:pPr algn="just">
                        <a:spcAft>
                          <a:spcPts val="0"/>
                        </a:spcAft>
                      </a:pPr>
                      <a:r>
                        <a:rPr lang="en-US" sz="1100" kern="100">
                          <a:effectLst/>
                        </a:rPr>
                        <a:t>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r>
              <a:tr h="0">
                <a:tc vMerge="1">
                  <a:tcPr/>
                </a:tc>
                <a:tc>
                  <a:txBody>
                    <a:bodyPr/>
                    <a:lstStyle/>
                    <a:p>
                      <a:pPr algn="l" fontAlgn="ctr">
                        <a:spcAft>
                          <a:spcPts val="0"/>
                        </a:spcAft>
                      </a:pPr>
                      <a:r>
                        <a:rPr lang="zh-CN" sz="1100" kern="0">
                          <a:effectLst/>
                        </a:rPr>
                        <a:t>育才引才</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a:txBody>
                    <a:bodyPr/>
                    <a:lstStyle/>
                    <a:p>
                      <a:pPr algn="just">
                        <a:spcAft>
                          <a:spcPts val="0"/>
                        </a:spcAft>
                      </a:pPr>
                      <a:r>
                        <a:rPr lang="en-US" sz="1100" kern="100">
                          <a:effectLst/>
                        </a:rPr>
                        <a:t>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a:txBody>
                    <a:bodyPr/>
                    <a:lstStyle/>
                    <a:p>
                      <a:pPr algn="just">
                        <a:spcAft>
                          <a:spcPts val="0"/>
                        </a:spcAft>
                      </a:pPr>
                      <a:r>
                        <a:rPr lang="en-US" sz="1100" kern="100">
                          <a:effectLst/>
                        </a:rPr>
                        <a:t>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r>
              <a:tr h="0">
                <a:tc vMerge="1">
                  <a:tcPr/>
                </a:tc>
                <a:tc>
                  <a:txBody>
                    <a:bodyPr/>
                    <a:lstStyle/>
                    <a:p>
                      <a:pPr algn="l" fontAlgn="ctr">
                        <a:spcAft>
                          <a:spcPts val="0"/>
                        </a:spcAft>
                      </a:pPr>
                      <a:r>
                        <a:rPr lang="zh-CN" sz="1100" kern="0">
                          <a:effectLst/>
                        </a:rPr>
                        <a:t>管理提升</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a:txBody>
                    <a:bodyPr/>
                    <a:lstStyle/>
                    <a:p>
                      <a:pPr algn="just">
                        <a:spcAft>
                          <a:spcPts val="0"/>
                        </a:spcAft>
                      </a:pPr>
                      <a:r>
                        <a:rPr lang="en-US" sz="1100" kern="100">
                          <a:effectLst/>
                        </a:rPr>
                        <a:t>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a:txBody>
                    <a:bodyPr/>
                    <a:lstStyle/>
                    <a:p>
                      <a:pPr algn="just">
                        <a:spcAft>
                          <a:spcPts val="0"/>
                        </a:spcAft>
                      </a:pPr>
                      <a:r>
                        <a:rPr lang="en-US" sz="1100" kern="100">
                          <a:effectLst/>
                        </a:rPr>
                        <a:t>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r>
              <a:tr h="0">
                <a:tc vMerge="1">
                  <a:tcPr/>
                </a:tc>
                <a:tc>
                  <a:txBody>
                    <a:bodyPr/>
                    <a:lstStyle/>
                    <a:p>
                      <a:pPr algn="l" fontAlgn="ctr">
                        <a:spcAft>
                          <a:spcPts val="0"/>
                        </a:spcAft>
                      </a:pPr>
                      <a:r>
                        <a:rPr lang="zh-CN" sz="1100" kern="0">
                          <a:effectLst/>
                        </a:rPr>
                        <a:t>投融资</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a:txBody>
                    <a:bodyPr/>
                    <a:lstStyle/>
                    <a:p>
                      <a:pPr algn="just">
                        <a:spcAft>
                          <a:spcPts val="0"/>
                        </a:spcAft>
                      </a:pPr>
                      <a:r>
                        <a:rPr lang="en-US" sz="1100" kern="100">
                          <a:effectLst/>
                        </a:rPr>
                        <a:t>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a:txBody>
                    <a:bodyPr/>
                    <a:lstStyle/>
                    <a:p>
                      <a:pPr algn="just">
                        <a:spcAft>
                          <a:spcPts val="0"/>
                        </a:spcAft>
                      </a:pPr>
                      <a:r>
                        <a:rPr lang="en-US" sz="1100" kern="100">
                          <a:effectLst/>
                        </a:rPr>
                        <a:t>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r>
              <a:tr h="0">
                <a:tc vMerge="1">
                  <a:tcPr/>
                </a:tc>
                <a:tc>
                  <a:txBody>
                    <a:bodyPr/>
                    <a:lstStyle/>
                    <a:p>
                      <a:pPr algn="l" fontAlgn="ctr">
                        <a:spcAft>
                          <a:spcPts val="0"/>
                        </a:spcAft>
                      </a:pPr>
                      <a:r>
                        <a:rPr lang="zh-CN" sz="1100" kern="0">
                          <a:effectLst/>
                        </a:rPr>
                        <a:t>市场开拓</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a:txBody>
                    <a:bodyPr/>
                    <a:lstStyle/>
                    <a:p>
                      <a:pPr algn="just">
                        <a:spcAft>
                          <a:spcPts val="0"/>
                        </a:spcAft>
                      </a:pPr>
                      <a:r>
                        <a:rPr lang="en-US" sz="1100" kern="100">
                          <a:effectLst/>
                        </a:rPr>
                        <a:t>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a:txBody>
                    <a:bodyPr/>
                    <a:lstStyle/>
                    <a:p>
                      <a:pPr algn="just">
                        <a:spcAft>
                          <a:spcPts val="0"/>
                        </a:spcAft>
                      </a:pPr>
                      <a:r>
                        <a:rPr lang="en-US" sz="1100" kern="100">
                          <a:effectLst/>
                        </a:rPr>
                        <a:t>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r>
              <a:tr h="0">
                <a:tc vMerge="1">
                  <a:tcPr/>
                </a:tc>
                <a:tc>
                  <a:txBody>
                    <a:bodyPr/>
                    <a:lstStyle/>
                    <a:p>
                      <a:pPr algn="l" fontAlgn="ctr">
                        <a:spcAft>
                          <a:spcPts val="0"/>
                        </a:spcAft>
                      </a:pPr>
                      <a:r>
                        <a:rPr lang="zh-CN" sz="1100" kern="0">
                          <a:effectLst/>
                        </a:rPr>
                        <a:t>权益保护</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a:txBody>
                    <a:bodyPr/>
                    <a:lstStyle/>
                    <a:p>
                      <a:pPr algn="just">
                        <a:spcAft>
                          <a:spcPts val="0"/>
                        </a:spcAft>
                      </a:pPr>
                      <a:r>
                        <a:rPr lang="en-US" sz="1100" kern="100">
                          <a:effectLst/>
                        </a:rPr>
                        <a:t>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a:txBody>
                    <a:bodyPr/>
                    <a:lstStyle/>
                    <a:p>
                      <a:pPr algn="just">
                        <a:spcAft>
                          <a:spcPts val="0"/>
                        </a:spcAft>
                      </a:pPr>
                      <a:r>
                        <a:rPr lang="en-US" sz="1100" kern="100">
                          <a:effectLst/>
                        </a:rPr>
                        <a:t>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r>
              <a:tr h="300555">
                <a:tc>
                  <a:txBody>
                    <a:bodyPr/>
                    <a:lstStyle/>
                    <a:p>
                      <a:pPr algn="l" fontAlgn="ctr">
                        <a:spcAft>
                          <a:spcPts val="0"/>
                        </a:spcAft>
                      </a:pPr>
                      <a:r>
                        <a:rPr lang="zh-CN" sz="1100" kern="100">
                          <a:effectLst/>
                        </a:rPr>
                        <a:t>志愿服务</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a:txBody>
                    <a:bodyPr/>
                    <a:lstStyle/>
                    <a:p>
                      <a:pPr algn="l" fontAlgn="ctr">
                        <a:spcAft>
                          <a:spcPts val="0"/>
                        </a:spcAft>
                      </a:pPr>
                      <a:r>
                        <a:rPr lang="zh-CN" sz="1100" kern="0">
                          <a:effectLst/>
                        </a:rPr>
                        <a:t>是否为中小企业主管部门认定的中小企业志愿服务站</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a:txBody>
                    <a:bodyPr/>
                    <a:lstStyle/>
                    <a:p>
                      <a:pPr algn="just">
                        <a:spcAft>
                          <a:spcPts val="0"/>
                        </a:spcAft>
                      </a:pPr>
                      <a:r>
                        <a:rPr lang="zh-CN" sz="1100" kern="100">
                          <a:effectLst/>
                        </a:rPr>
                        <a:t>是（）</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a:txBody>
                    <a:bodyPr/>
                    <a:lstStyle/>
                    <a:p>
                      <a:pPr algn="just">
                        <a:spcAft>
                          <a:spcPts val="0"/>
                        </a:spcAft>
                      </a:pPr>
                      <a:r>
                        <a:rPr lang="zh-CN" sz="1100" kern="100">
                          <a:effectLst/>
                        </a:rPr>
                        <a:t>否（✔）</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r>
              <a:tr h="0">
                <a:tc gridSpan="4">
                  <a:txBody>
                    <a:bodyPr/>
                    <a:lstStyle/>
                    <a:p>
                      <a:pPr algn="ctr">
                        <a:spcAft>
                          <a:spcPts val="0"/>
                        </a:spcAft>
                      </a:pPr>
                      <a:r>
                        <a:rPr lang="zh-CN" sz="1100" kern="100">
                          <a:effectLst/>
                        </a:rPr>
                        <a:t>服务案例</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hMerge="1">
                  <a:tcPr/>
                </a:tc>
                <a:tc hMerge="1">
                  <a:tcPr/>
                </a:tc>
                <a:tc hMerge="1">
                  <a:tcPr/>
                </a:tc>
              </a:tr>
              <a:tr h="0">
                <a:tc>
                  <a:txBody>
                    <a:bodyPr/>
                    <a:lstStyle/>
                    <a:p>
                      <a:pPr algn="l" fontAlgn="ctr">
                        <a:spcAft>
                          <a:spcPts val="0"/>
                        </a:spcAft>
                      </a:pPr>
                      <a:r>
                        <a:rPr lang="zh-CN" sz="1100" kern="0">
                          <a:effectLst/>
                        </a:rPr>
                        <a:t>案例标题</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gridSpan="3">
                  <a:txBody>
                    <a:bodyPr/>
                    <a:lstStyle/>
                    <a:p>
                      <a:pPr algn="ctr">
                        <a:spcAft>
                          <a:spcPts val="0"/>
                        </a:spcAft>
                      </a:pPr>
                      <a:r>
                        <a:rPr lang="zh-CN" sz="1100" kern="100">
                          <a:effectLst/>
                        </a:rPr>
                        <a:t>徐州市灯塔信息科技有限公司</a:t>
                      </a:r>
                      <a:r>
                        <a:rPr lang="en-US" sz="1100" kern="100">
                          <a:effectLst/>
                        </a:rPr>
                        <a:t>-</a:t>
                      </a:r>
                      <a:r>
                        <a:rPr lang="zh-CN" sz="1100" kern="100">
                          <a:effectLst/>
                        </a:rPr>
                        <a:t>通用机床数据采集</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hMerge="1">
                  <a:tcPr/>
                </a:tc>
                <a:tc hMerge="1">
                  <a:tcPr/>
                </a:tc>
              </a:tr>
              <a:tr h="2840512">
                <a:tc>
                  <a:txBody>
                    <a:bodyPr/>
                    <a:lstStyle/>
                    <a:p>
                      <a:pPr algn="l" fontAlgn="ctr">
                        <a:spcAft>
                          <a:spcPts val="0"/>
                        </a:spcAft>
                      </a:pPr>
                      <a:r>
                        <a:rPr lang="zh-CN" sz="1100" kern="0">
                          <a:effectLst/>
                        </a:rPr>
                        <a:t>案例内容</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nchor="ctr"/>
                </a:tc>
                <a:tc gridSpan="3">
                  <a:txBody>
                    <a:bodyPr/>
                    <a:lstStyle/>
                    <a:p>
                      <a:pPr indent="355600" algn="just">
                        <a:lnSpc>
                          <a:spcPct val="150000"/>
                        </a:lnSpc>
                        <a:spcAft>
                          <a:spcPts val="0"/>
                        </a:spcAft>
                      </a:pPr>
                      <a:r>
                        <a:rPr lang="zh-CN" sz="1100" kern="100" dirty="0">
                          <a:effectLst/>
                        </a:rPr>
                        <a:t>徐州市灯塔信息科技有限公司与中国机械总院集团江苏分院有限公司就通用机床数据采集项目，经协商一致，签订技术服务合同，金额</a:t>
                      </a:r>
                      <a:r>
                        <a:rPr lang="en-US" sz="1100" kern="100" dirty="0">
                          <a:effectLst/>
                        </a:rPr>
                        <a:t>11492.00</a:t>
                      </a:r>
                      <a:r>
                        <a:rPr lang="zh-CN" sz="1100" kern="100" dirty="0">
                          <a:effectLst/>
                        </a:rPr>
                        <a:t>元。</a:t>
                      </a:r>
                      <a:endParaRPr lang="zh-CN" sz="1100" kern="100" dirty="0">
                        <a:effectLst/>
                      </a:endParaRPr>
                    </a:p>
                    <a:p>
                      <a:pPr indent="355600" algn="just">
                        <a:lnSpc>
                          <a:spcPct val="150000"/>
                        </a:lnSpc>
                        <a:spcAft>
                          <a:spcPts val="0"/>
                        </a:spcAft>
                      </a:pPr>
                      <a:r>
                        <a:rPr lang="zh-CN" sz="1100" kern="100" dirty="0">
                          <a:effectLst/>
                        </a:rPr>
                        <a:t>为徐州市灯塔信息科技有限公司通用机床数据采集应用技术服务：形成集机床数据采集和设备状态可视化等功能于一体的设备智能管理方案，支持随时查看机床状态，提供</a:t>
                      </a:r>
                      <a:r>
                        <a:rPr lang="en-US" sz="1100" kern="100" dirty="0">
                          <a:effectLst/>
                        </a:rPr>
                        <a:t>PC</a:t>
                      </a:r>
                      <a:r>
                        <a:rPr lang="zh-CN" sz="1100" kern="100" dirty="0">
                          <a:effectLst/>
                        </a:rPr>
                        <a:t>端和大屏幕看板等使用方式。</a:t>
                      </a:r>
                      <a:endParaRPr lang="zh-CN" sz="1100" kern="100" dirty="0">
                        <a:effectLst/>
                      </a:endParaRPr>
                    </a:p>
                    <a:p>
                      <a:pPr indent="355600" algn="just">
                        <a:lnSpc>
                          <a:spcPct val="150000"/>
                        </a:lnSpc>
                        <a:spcAft>
                          <a:spcPts val="0"/>
                        </a:spcAft>
                      </a:pPr>
                      <a:r>
                        <a:rPr lang="zh-CN" sz="1100" kern="100" dirty="0">
                          <a:effectLst/>
                        </a:rPr>
                        <a:t>采用最新的技术实现对机床加工数据实时采集并分析，采用最优化的网络结构实现内部或异地浏览，持续监控和跟踪生产过程，并依据系统提供的报表、数据及时发现生产面临的瓶颈或问题，帮助企业生产进行持续化、系统化、标准化的改进，使企业的生产和管理呈现螺旋式上升，最终实现</a:t>
                      </a:r>
                      <a:r>
                        <a:rPr lang="en-US" sz="1100" kern="100" dirty="0">
                          <a:effectLst/>
                        </a:rPr>
                        <a:t>PDCA</a:t>
                      </a:r>
                      <a:r>
                        <a:rPr lang="zh-CN" sz="1100" kern="100" dirty="0">
                          <a:effectLst/>
                        </a:rPr>
                        <a:t>良性循环管理。</a:t>
                      </a:r>
                      <a:endParaRPr lang="zh-CN" sz="1100" kern="100" dirty="0">
                        <a:effectLst/>
                      </a:endParaRPr>
                    </a:p>
                    <a:p>
                      <a:pPr indent="355600" algn="just">
                        <a:lnSpc>
                          <a:spcPct val="150000"/>
                        </a:lnSpc>
                        <a:spcAft>
                          <a:spcPts val="0"/>
                        </a:spcAft>
                      </a:pPr>
                      <a:r>
                        <a:rPr lang="zh-CN" sz="1100" kern="100" dirty="0">
                          <a:effectLst/>
                        </a:rPr>
                        <a:t>数采应用以通用以太网为骨干网络，减低硬件投入，增强了数据通讯能力，奠定车间与工业以太网的发展相适应能力。基于以太网络的模式从而充分利用车间现有网络，可完全与</a:t>
                      </a:r>
                      <a:r>
                        <a:rPr lang="en-US" sz="1100" kern="100" dirty="0">
                          <a:effectLst/>
                        </a:rPr>
                        <a:t>DNC</a:t>
                      </a:r>
                      <a:r>
                        <a:rPr lang="zh-CN" sz="1100" kern="100" dirty="0">
                          <a:effectLst/>
                        </a:rPr>
                        <a:t>网络兼容。</a:t>
                      </a:r>
                      <a:endParaRPr lang="zh-CN" sz="1100" kern="100" dirty="0">
                        <a:effectLst/>
                      </a:endParaRPr>
                    </a:p>
                    <a:p>
                      <a:pPr indent="355600" algn="just">
                        <a:lnSpc>
                          <a:spcPct val="150000"/>
                        </a:lnSpc>
                        <a:spcAft>
                          <a:spcPts val="0"/>
                        </a:spcAft>
                      </a:pPr>
                      <a:r>
                        <a:rPr lang="zh-CN" sz="1100" kern="100" dirty="0">
                          <a:effectLst/>
                        </a:rPr>
                        <a:t>数采应用根据设置的时间单位每隔该时间单位采集一次系统全部机床的实时数据，经过一定的加工处理后，发送到平台加工处理和存储。其中机床状态和产量信息是实时更新的，即一旦检测到这些数据发生了改变，则立即发送信息到平台。</a:t>
                      </a:r>
                      <a:endParaRPr lang="zh-CN" sz="1100" kern="100" dirty="0">
                        <a:effectLst/>
                      </a:endParaRPr>
                    </a:p>
                    <a:p>
                      <a:pPr indent="355600" algn="just">
                        <a:lnSpc>
                          <a:spcPct val="150000"/>
                        </a:lnSpc>
                        <a:spcAft>
                          <a:spcPts val="0"/>
                        </a:spcAft>
                      </a:pPr>
                      <a:r>
                        <a:rPr lang="zh-CN" sz="1100" kern="100" dirty="0">
                          <a:effectLst/>
                        </a:rPr>
                        <a:t>目前已经完成数采解决方案一套，等待客户验收。</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4152" marR="24152" marT="0" marB="0"/>
                </a:tc>
                <a:tc hMerge="1">
                  <a:tcPr/>
                </a:tc>
                <a:tc hMerge="1">
                  <a:tcPr/>
                </a:tc>
              </a:tr>
            </a:tbl>
          </a:graphicData>
        </a:graphic>
      </p:graphicFrame>
    </p:spTree>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0" y="6437313"/>
            <a:ext cx="12192000" cy="427037"/>
            <a:chOff x="0" y="6437630"/>
            <a:chExt cx="12192000" cy="426720"/>
          </a:xfrm>
        </p:grpSpPr>
        <p:pic>
          <p:nvPicPr>
            <p:cNvPr id="3789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图片 14"/>
            <p:cNvPicPr>
              <a:picLocks noChangeAspect="1" noChangeArrowheads="1"/>
            </p:cNvPicPr>
            <p:nvPr/>
          </p:nvPicPr>
          <p:blipFill>
            <a:blip r:embed="rId1">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文本占位符 1"/>
          <p:cNvSpPr>
            <a:spLocks noGrp="1"/>
          </p:cNvSpPr>
          <p:nvPr>
            <p:ph type="body" sz="quarter" idx="13"/>
          </p:nvPr>
        </p:nvSpPr>
        <p:spPr>
          <a:xfrm>
            <a:off x="334963" y="395288"/>
            <a:ext cx="1006475" cy="923925"/>
          </a:xfrm>
        </p:spPr>
        <p:txBody>
          <a:bodyPr/>
          <a:lstStyle/>
          <a:p>
            <a:pPr fontAlgn="auto">
              <a:spcAft>
                <a:spcPts val="0"/>
              </a:spcAft>
              <a:defRPr/>
            </a:pPr>
            <a:r>
              <a:rPr lang="zh-CN" altLang="en-US" dirty="0"/>
              <a:t>参</a:t>
            </a:r>
            <a:endParaRPr lang="zh-CN" altLang="en-US" dirty="0"/>
          </a:p>
        </p:txBody>
      </p:sp>
      <p:sp>
        <p:nvSpPr>
          <p:cNvPr id="31" name="文本占位符 2"/>
          <p:cNvSpPr>
            <a:spLocks noGrp="1"/>
          </p:cNvSpPr>
          <p:nvPr>
            <p:ph type="body" sz="quarter" idx="14"/>
          </p:nvPr>
        </p:nvSpPr>
        <p:spPr>
          <a:xfrm>
            <a:off x="1352549" y="606425"/>
            <a:ext cx="4830967" cy="461665"/>
          </a:xfrm>
        </p:spPr>
        <p:txBody>
          <a:bodyPr/>
          <a:lstStyle/>
          <a:p>
            <a:pPr lvl="0" algn="just" fontAlgn="ctr"/>
            <a:r>
              <a:rPr lang="zh-CN" altLang="en-US"/>
              <a:t>服务平台报送情况</a:t>
            </a:r>
            <a:endParaRPr lang="en-US" altLang="zh-CN" dirty="0"/>
          </a:p>
        </p:txBody>
      </p:sp>
      <p:graphicFrame>
        <p:nvGraphicFramePr>
          <p:cNvPr id="2" name="表格 1"/>
          <p:cNvGraphicFramePr>
            <a:graphicFrameLocks noGrp="1"/>
          </p:cNvGraphicFramePr>
          <p:nvPr/>
        </p:nvGraphicFramePr>
        <p:xfrm>
          <a:off x="1341438" y="1162601"/>
          <a:ext cx="10244939" cy="5612306"/>
        </p:xfrm>
        <a:graphic>
          <a:graphicData uri="http://schemas.openxmlformats.org/drawingml/2006/table">
            <a:tbl>
              <a:tblPr firstRow="1" firstCol="1" bandRow="1">
                <a:tableStyleId>{5C22544A-7EE6-4342-B048-85BDC9FD1C3A}</a:tableStyleId>
              </a:tblPr>
              <a:tblGrid>
                <a:gridCol w="1725629"/>
                <a:gridCol w="5712737"/>
                <a:gridCol w="1394234"/>
                <a:gridCol w="1412339"/>
              </a:tblGrid>
              <a:tr h="315846">
                <a:tc>
                  <a:txBody>
                    <a:bodyPr/>
                    <a:lstStyle/>
                    <a:p>
                      <a:pPr algn="ctr">
                        <a:spcAft>
                          <a:spcPts val="0"/>
                        </a:spcAft>
                      </a:pPr>
                      <a:r>
                        <a:rPr lang="zh-CN" sz="1100" kern="100">
                          <a:effectLst/>
                        </a:rPr>
                        <a:t>服务类别</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服务内容</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fontAlgn="ctr">
                        <a:spcAft>
                          <a:spcPts val="0"/>
                        </a:spcAft>
                      </a:pPr>
                      <a:r>
                        <a:rPr lang="zh-CN" sz="1100" kern="100">
                          <a:effectLst/>
                        </a:rPr>
                        <a:t>本月统计</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fontAlgn="ctr">
                        <a:spcAft>
                          <a:spcPts val="0"/>
                        </a:spcAft>
                      </a:pPr>
                      <a:r>
                        <a:rPr lang="zh-CN" sz="1100" kern="100">
                          <a:effectLst/>
                        </a:rPr>
                        <a:t>今年</a:t>
                      </a:r>
                      <a:r>
                        <a:rPr lang="en-US" sz="1100" kern="100">
                          <a:effectLst/>
                        </a:rPr>
                        <a:t>1</a:t>
                      </a:r>
                      <a:r>
                        <a:rPr lang="zh-CN" sz="1100" kern="100">
                          <a:effectLst/>
                        </a:rPr>
                        <a:t>月至今累计</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97404">
                <a:tc>
                  <a:txBody>
                    <a:bodyPr/>
                    <a:lstStyle/>
                    <a:p>
                      <a:pPr algn="ctr">
                        <a:spcAft>
                          <a:spcPts val="0"/>
                        </a:spcAft>
                      </a:pPr>
                      <a:r>
                        <a:rPr lang="zh-CN" sz="1100" kern="100">
                          <a:effectLst/>
                        </a:rPr>
                        <a:t>总计</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l" fontAlgn="ctr">
                        <a:spcAft>
                          <a:spcPts val="0"/>
                        </a:spcAft>
                      </a:pPr>
                      <a:r>
                        <a:rPr lang="zh-CN" sz="1100" kern="0">
                          <a:effectLst/>
                        </a:rPr>
                        <a:t>服务企业数量，剔除对同一企业提供多次或多类服务的情况</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fontAlgn="ctr">
                        <a:spcAft>
                          <a:spcPts val="0"/>
                        </a:spcAft>
                      </a:pPr>
                      <a:r>
                        <a:rPr lang="zh-CN" sz="1100" kern="100">
                          <a:effectLst/>
                        </a:rPr>
                        <a:t>（</a:t>
                      </a:r>
                      <a:r>
                        <a:rPr lang="en-US" sz="1100" kern="100">
                          <a:effectLst/>
                        </a:rPr>
                        <a:t>31</a:t>
                      </a: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fontAlgn="ctr">
                        <a:spcAft>
                          <a:spcPts val="0"/>
                        </a:spcAft>
                      </a:pPr>
                      <a:r>
                        <a:rPr lang="zh-CN" sz="1100" kern="100">
                          <a:effectLst/>
                        </a:rPr>
                        <a:t>（</a:t>
                      </a:r>
                      <a:r>
                        <a:rPr lang="en-US" sz="1100" kern="100">
                          <a:effectLst/>
                        </a:rPr>
                        <a:t>59</a:t>
                      </a: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236884">
                <a:tc rowSpan="2">
                  <a:txBody>
                    <a:bodyPr/>
                    <a:lstStyle/>
                    <a:p>
                      <a:pPr algn="ctr" fontAlgn="ctr">
                        <a:spcAft>
                          <a:spcPts val="0"/>
                        </a:spcAft>
                      </a:pPr>
                      <a:r>
                        <a:rPr lang="zh-CN" sz="1100" kern="0">
                          <a:effectLst/>
                        </a:rPr>
                        <a:t>宣贯政策</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l" fontAlgn="ctr">
                        <a:spcAft>
                          <a:spcPts val="0"/>
                        </a:spcAft>
                      </a:pPr>
                      <a:r>
                        <a:rPr lang="zh-CN" sz="1100" kern="0">
                          <a:effectLst/>
                        </a:rPr>
                        <a:t>组织政策宣传解读咨询活动数量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just">
                        <a:spcAft>
                          <a:spcPts val="0"/>
                        </a:spcAft>
                      </a:pPr>
                      <a:r>
                        <a:rPr lang="zh-CN" sz="1100" kern="100">
                          <a:effectLst/>
                        </a:rPr>
                        <a:t>（）</a:t>
                      </a:r>
                      <a:r>
                        <a:rPr lang="zh-CN" sz="1100" kern="0">
                          <a:effectLst/>
                        </a:rPr>
                        <a:t>场（次）</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a:t>
                      </a:r>
                      <a:r>
                        <a:rPr lang="zh-CN" sz="1100" kern="0">
                          <a:effectLst/>
                        </a:rPr>
                        <a:t>场（次）</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18442">
                <a:tc vMerge="1">
                  <a:tcPr/>
                </a:tc>
                <a:tc>
                  <a:txBody>
                    <a:bodyPr/>
                    <a:lstStyle/>
                    <a:p>
                      <a:pPr algn="l" fontAlgn="ctr">
                        <a:spcAft>
                          <a:spcPts val="0"/>
                        </a:spcAft>
                      </a:pPr>
                      <a:r>
                        <a:rPr lang="zh-CN" sz="1100" kern="0">
                          <a:effectLst/>
                        </a:rPr>
                        <a:t>政策宣传解读咨询服务企业数量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97404">
                <a:tc>
                  <a:txBody>
                    <a:bodyPr/>
                    <a:lstStyle/>
                    <a:p>
                      <a:pPr algn="ctr" fontAlgn="ctr">
                        <a:spcAft>
                          <a:spcPts val="0"/>
                        </a:spcAft>
                      </a:pPr>
                      <a:r>
                        <a:rPr lang="zh-CN" sz="1100" kern="0">
                          <a:effectLst/>
                        </a:rPr>
                        <a:t>推送政策</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l" fontAlgn="ctr">
                        <a:spcAft>
                          <a:spcPts val="0"/>
                        </a:spcAft>
                      </a:pPr>
                      <a:r>
                        <a:rPr lang="zh-CN" sz="1100" kern="0">
                          <a:effectLst/>
                        </a:rPr>
                        <a:t>通过政策服务互联网平台或移动</a:t>
                      </a:r>
                      <a:r>
                        <a:rPr lang="en-US" sz="1100" kern="0">
                          <a:effectLst/>
                        </a:rPr>
                        <a:t>APP</a:t>
                      </a:r>
                      <a:r>
                        <a:rPr lang="zh-CN" sz="1100" kern="0">
                          <a:effectLst/>
                        </a:rPr>
                        <a:t>推送政策服务企业数量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a:t>
                      </a:r>
                      <a:r>
                        <a:rPr lang="en-US" sz="1100" kern="100">
                          <a:effectLst/>
                        </a:rPr>
                        <a:t>18</a:t>
                      </a: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18442">
                <a:tc rowSpan="2">
                  <a:txBody>
                    <a:bodyPr/>
                    <a:lstStyle/>
                    <a:p>
                      <a:pPr algn="ctr" fontAlgn="ctr">
                        <a:spcAft>
                          <a:spcPts val="0"/>
                        </a:spcAft>
                      </a:pPr>
                      <a:r>
                        <a:rPr lang="zh-CN" sz="1100" kern="0">
                          <a:effectLst/>
                        </a:rPr>
                        <a:t>落实政策</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l" fontAlgn="ctr">
                        <a:spcAft>
                          <a:spcPts val="0"/>
                        </a:spcAft>
                      </a:pPr>
                      <a:r>
                        <a:rPr lang="zh-CN" sz="1100" kern="0">
                          <a:effectLst/>
                        </a:rPr>
                        <a:t>辅导企业享受财税等具体政策的企业数量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18442">
                <a:tc vMerge="1">
                  <a:tcPr/>
                </a:tc>
                <a:tc>
                  <a:txBody>
                    <a:bodyPr/>
                    <a:lstStyle/>
                    <a:p>
                      <a:pPr algn="l" fontAlgn="ctr">
                        <a:spcAft>
                          <a:spcPts val="0"/>
                        </a:spcAft>
                      </a:pPr>
                      <a:r>
                        <a:rPr lang="zh-CN" sz="1100" kern="0">
                          <a:effectLst/>
                        </a:rPr>
                        <a:t>通过政策服务互联网平台或移动</a:t>
                      </a:r>
                      <a:r>
                        <a:rPr lang="en-US" sz="1100" kern="0">
                          <a:effectLst/>
                        </a:rPr>
                        <a:t>APP</a:t>
                      </a:r>
                      <a:r>
                        <a:rPr lang="zh-CN" sz="1100" kern="0">
                          <a:effectLst/>
                        </a:rPr>
                        <a:t>在线办理，落实具体政策服务企业数量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236884">
                <a:tc rowSpan="4">
                  <a:txBody>
                    <a:bodyPr/>
                    <a:lstStyle/>
                    <a:p>
                      <a:pPr algn="ctr" fontAlgn="ctr">
                        <a:spcAft>
                          <a:spcPts val="0"/>
                        </a:spcAft>
                      </a:pPr>
                      <a:r>
                        <a:rPr lang="zh-CN" sz="1100" kern="0">
                          <a:effectLst/>
                        </a:rPr>
                        <a:t>拓展市场</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l" fontAlgn="ctr">
                        <a:spcAft>
                          <a:spcPts val="0"/>
                        </a:spcAft>
                      </a:pPr>
                      <a:r>
                        <a:rPr lang="zh-CN" sz="1100" kern="0">
                          <a:effectLst/>
                        </a:rPr>
                        <a:t>举办展览展销会、上下游企业供需对接活动数量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a:t>
                      </a:r>
                      <a:r>
                        <a:rPr lang="zh-CN" sz="1100" kern="0">
                          <a:effectLst/>
                        </a:rPr>
                        <a:t>场（次）</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a:t>
                      </a:r>
                      <a:r>
                        <a:rPr lang="zh-CN" sz="1100" kern="0">
                          <a:effectLst/>
                        </a:rPr>
                        <a:t>场（次）</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57923">
                <a:tc vMerge="1">
                  <a:tcPr/>
                </a:tc>
                <a:tc>
                  <a:txBody>
                    <a:bodyPr/>
                    <a:lstStyle/>
                    <a:p>
                      <a:pPr algn="l" fontAlgn="ctr">
                        <a:spcAft>
                          <a:spcPts val="0"/>
                        </a:spcAft>
                      </a:pPr>
                      <a:r>
                        <a:rPr lang="zh-CN" sz="1100" kern="0">
                          <a:effectLst/>
                        </a:rPr>
                        <a:t>提供市场拓展服务的企业数量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a:t>
                      </a:r>
                      <a:r>
                        <a:rPr lang="en-US" sz="1100" kern="100">
                          <a:effectLst/>
                        </a:rPr>
                        <a:t>4</a:t>
                      </a: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18442">
                <a:tc vMerge="1">
                  <a:tcPr/>
                </a:tc>
                <a:tc>
                  <a:txBody>
                    <a:bodyPr/>
                    <a:lstStyle/>
                    <a:p>
                      <a:pPr algn="l" fontAlgn="ctr">
                        <a:spcAft>
                          <a:spcPts val="0"/>
                        </a:spcAft>
                      </a:pPr>
                      <a:r>
                        <a:rPr lang="zh-CN" sz="1100" kern="0">
                          <a:effectLst/>
                        </a:rPr>
                        <a:t>其中：签订服务合同的企业数量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57923">
                <a:tc vMerge="1">
                  <a:tcPr/>
                </a:tc>
                <a:tc>
                  <a:txBody>
                    <a:bodyPr/>
                    <a:lstStyle/>
                    <a:p>
                      <a:pPr algn="l" fontAlgn="ctr">
                        <a:spcAft>
                          <a:spcPts val="0"/>
                        </a:spcAft>
                      </a:pPr>
                      <a:r>
                        <a:rPr lang="zh-CN" sz="1100" kern="0">
                          <a:effectLst/>
                        </a:rPr>
                        <a:t>促成交易订单金额</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0">
                          <a:effectLst/>
                        </a:rPr>
                        <a:t>（）万元</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0">
                          <a:effectLst/>
                        </a:rPr>
                        <a:t>（）万元</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18442">
                <a:tc rowSpan="4">
                  <a:txBody>
                    <a:bodyPr/>
                    <a:lstStyle/>
                    <a:p>
                      <a:pPr algn="ctr" fontAlgn="ctr">
                        <a:spcAft>
                          <a:spcPts val="0"/>
                        </a:spcAft>
                      </a:pPr>
                      <a:r>
                        <a:rPr lang="zh-CN" sz="1100" kern="0">
                          <a:effectLst/>
                        </a:rPr>
                        <a:t>引才育才</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l" fontAlgn="ctr">
                        <a:spcAft>
                          <a:spcPts val="0"/>
                        </a:spcAft>
                      </a:pPr>
                      <a:r>
                        <a:rPr lang="zh-CN" sz="1100" kern="0">
                          <a:effectLst/>
                        </a:rPr>
                        <a:t>提供人才招聘对接服务企业数量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18442">
                <a:tc vMerge="1">
                  <a:tcPr/>
                </a:tc>
                <a:tc>
                  <a:txBody>
                    <a:bodyPr/>
                    <a:lstStyle/>
                    <a:p>
                      <a:pPr algn="l" fontAlgn="ctr">
                        <a:spcAft>
                          <a:spcPts val="0"/>
                        </a:spcAft>
                      </a:pPr>
                      <a:r>
                        <a:rPr lang="zh-CN" sz="1100" kern="0">
                          <a:effectLst/>
                        </a:rPr>
                        <a:t>开设中小企业经营管理领军人才、技能人才等培训班数量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（）人</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（）人</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18442">
                <a:tc vMerge="1">
                  <a:tcPr/>
                </a:tc>
                <a:tc>
                  <a:txBody>
                    <a:bodyPr/>
                    <a:lstStyle/>
                    <a:p>
                      <a:pPr algn="l" fontAlgn="ctr">
                        <a:spcAft>
                          <a:spcPts val="0"/>
                        </a:spcAft>
                      </a:pPr>
                      <a:r>
                        <a:rPr lang="zh-CN" sz="1100" kern="0">
                          <a:effectLst/>
                        </a:rPr>
                        <a:t>线上培训中小企业人数</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（）人</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（）人</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18442">
                <a:tc vMerge="1">
                  <a:tcPr/>
                </a:tc>
                <a:tc>
                  <a:txBody>
                    <a:bodyPr/>
                    <a:lstStyle/>
                    <a:p>
                      <a:pPr algn="l" fontAlgn="ctr">
                        <a:spcAft>
                          <a:spcPts val="0"/>
                        </a:spcAft>
                      </a:pPr>
                      <a:r>
                        <a:rPr lang="zh-CN" sz="1100" kern="0">
                          <a:effectLst/>
                        </a:rPr>
                        <a:t>线下培训中小企业人数</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（）人</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（）人</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236884">
                <a:tc rowSpan="4">
                  <a:txBody>
                    <a:bodyPr/>
                    <a:lstStyle/>
                    <a:p>
                      <a:pPr algn="ctr" fontAlgn="ctr">
                        <a:spcAft>
                          <a:spcPts val="0"/>
                        </a:spcAft>
                      </a:pPr>
                      <a:r>
                        <a:rPr lang="zh-CN" sz="1100" kern="0">
                          <a:effectLst/>
                        </a:rPr>
                        <a:t>融资促进</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l" fontAlgn="ctr">
                        <a:spcAft>
                          <a:spcPts val="0"/>
                        </a:spcAft>
                      </a:pPr>
                      <a:r>
                        <a:rPr lang="zh-CN" sz="1100" kern="0">
                          <a:effectLst/>
                        </a:rPr>
                        <a:t>开展融资对接、投融资路演活动数量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a:t>
                      </a:r>
                      <a:r>
                        <a:rPr lang="zh-CN" sz="1100" kern="0">
                          <a:effectLst/>
                        </a:rPr>
                        <a:t>场（次）</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a:t>
                      </a:r>
                      <a:r>
                        <a:rPr lang="zh-CN" sz="1100" kern="0">
                          <a:effectLst/>
                        </a:rPr>
                        <a:t>场（次）</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18442">
                <a:tc vMerge="1">
                  <a:tcPr/>
                </a:tc>
                <a:tc>
                  <a:txBody>
                    <a:bodyPr/>
                    <a:lstStyle/>
                    <a:p>
                      <a:pPr algn="l" fontAlgn="ctr">
                        <a:spcAft>
                          <a:spcPts val="0"/>
                        </a:spcAft>
                      </a:pPr>
                      <a:r>
                        <a:rPr lang="zh-CN" sz="1100" kern="0">
                          <a:effectLst/>
                        </a:rPr>
                        <a:t>提供银企对接、贷款担保、信用评价、上市辅导、融资路演等服务企业数量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18442">
                <a:tc vMerge="1">
                  <a:tcPr/>
                </a:tc>
                <a:tc>
                  <a:txBody>
                    <a:bodyPr/>
                    <a:lstStyle/>
                    <a:p>
                      <a:pPr algn="l" fontAlgn="ctr">
                        <a:spcAft>
                          <a:spcPts val="0"/>
                        </a:spcAft>
                      </a:pPr>
                      <a:r>
                        <a:rPr lang="zh-CN" sz="1100" kern="0">
                          <a:effectLst/>
                        </a:rPr>
                        <a:t>其中：签订服务合同的企业数量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57923">
                <a:tc vMerge="1">
                  <a:tcPr/>
                </a:tc>
                <a:tc>
                  <a:txBody>
                    <a:bodyPr/>
                    <a:lstStyle/>
                    <a:p>
                      <a:pPr algn="l" fontAlgn="ctr">
                        <a:spcAft>
                          <a:spcPts val="0"/>
                        </a:spcAft>
                      </a:pPr>
                      <a:r>
                        <a:rPr lang="zh-CN" sz="1100" kern="0">
                          <a:effectLst/>
                        </a:rPr>
                        <a:t>达成融资意向金额</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（）万元</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（）万元</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22672">
                <a:tc rowSpan="3">
                  <a:txBody>
                    <a:bodyPr/>
                    <a:lstStyle/>
                    <a:p>
                      <a:pPr algn="ctr" fontAlgn="ctr">
                        <a:spcAft>
                          <a:spcPts val="0"/>
                        </a:spcAft>
                      </a:pPr>
                      <a:r>
                        <a:rPr lang="zh-CN" sz="1100" kern="0">
                          <a:effectLst/>
                        </a:rPr>
                        <a:t>法律服务</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l" fontAlgn="ctr">
                        <a:spcAft>
                          <a:spcPts val="0"/>
                        </a:spcAft>
                      </a:pPr>
                      <a:r>
                        <a:rPr lang="zh-CN" sz="1100" kern="0">
                          <a:effectLst/>
                        </a:rPr>
                        <a:t>提供法律宣讲、法律咨询、法治体检、法律顾问、合规管理、争议协商调解等服务企业数量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18442">
                <a:tc vMerge="1">
                  <a:tcPr/>
                </a:tc>
                <a:tc>
                  <a:txBody>
                    <a:bodyPr/>
                    <a:lstStyle/>
                    <a:p>
                      <a:pPr algn="l" fontAlgn="ctr">
                        <a:spcAft>
                          <a:spcPts val="0"/>
                        </a:spcAft>
                      </a:pPr>
                      <a:r>
                        <a:rPr lang="zh-CN" sz="1100" kern="0">
                          <a:effectLst/>
                        </a:rPr>
                        <a:t>其中：签订服务合同的企业数量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18442">
                <a:tc vMerge="1">
                  <a:tcPr/>
                </a:tc>
                <a:tc>
                  <a:txBody>
                    <a:bodyPr/>
                    <a:lstStyle/>
                    <a:p>
                      <a:pPr algn="l" fontAlgn="ctr">
                        <a:spcAft>
                          <a:spcPts val="0"/>
                        </a:spcAft>
                      </a:pPr>
                      <a:r>
                        <a:rPr lang="zh-CN" sz="1100" kern="0">
                          <a:effectLst/>
                        </a:rPr>
                        <a:t>帮助企业解决法律问题数量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a:t>
                      </a:r>
                      <a:r>
                        <a:rPr lang="zh-CN" sz="1100" kern="0">
                          <a:effectLst/>
                        </a:rPr>
                        <a:t>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a:t>
                      </a:r>
                      <a:r>
                        <a:rPr lang="zh-CN" sz="1100" kern="0">
                          <a:effectLst/>
                        </a:rPr>
                        <a:t>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18442">
                <a:tc rowSpan="3">
                  <a:txBody>
                    <a:bodyPr/>
                    <a:lstStyle/>
                    <a:p>
                      <a:pPr algn="ctr" fontAlgn="ctr">
                        <a:spcAft>
                          <a:spcPts val="0"/>
                        </a:spcAft>
                      </a:pPr>
                      <a:r>
                        <a:rPr lang="zh-CN" sz="1100" kern="0">
                          <a:effectLst/>
                        </a:rPr>
                        <a:t>科技成果赋智</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l" fontAlgn="ctr">
                        <a:spcAft>
                          <a:spcPts val="0"/>
                        </a:spcAft>
                      </a:pPr>
                      <a:r>
                        <a:rPr lang="zh-CN" sz="1100" kern="0">
                          <a:effectLst/>
                        </a:rPr>
                        <a:t>提供技术研发、实验试验、检验检测、资源共享、技术成果转化推广、知识产权、工业设计等服务企业数量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18442">
                <a:tc vMerge="1">
                  <a:tcPr/>
                </a:tc>
                <a:tc>
                  <a:txBody>
                    <a:bodyPr/>
                    <a:lstStyle/>
                    <a:p>
                      <a:pPr algn="l" fontAlgn="ctr">
                        <a:spcAft>
                          <a:spcPts val="0"/>
                        </a:spcAft>
                      </a:pPr>
                      <a:r>
                        <a:rPr lang="zh-CN" sz="1100" kern="0">
                          <a:effectLst/>
                        </a:rPr>
                        <a:t>其中：签订服务合同的企业数量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57923">
                <a:tc vMerge="1">
                  <a:tcPr/>
                </a:tc>
                <a:tc>
                  <a:txBody>
                    <a:bodyPr/>
                    <a:lstStyle/>
                    <a:p>
                      <a:pPr algn="l" fontAlgn="ctr">
                        <a:spcAft>
                          <a:spcPts val="0"/>
                        </a:spcAft>
                      </a:pPr>
                      <a:r>
                        <a:rPr lang="zh-CN" sz="1100" kern="0">
                          <a:effectLst/>
                        </a:rPr>
                        <a:t>技术成果转化合同金额</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（）万元</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（）万元</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22672">
                <a:tc rowSpan="2">
                  <a:txBody>
                    <a:bodyPr/>
                    <a:lstStyle/>
                    <a:p>
                      <a:pPr algn="ctr" fontAlgn="ctr">
                        <a:spcAft>
                          <a:spcPts val="0"/>
                        </a:spcAft>
                      </a:pPr>
                      <a:r>
                        <a:rPr lang="zh-CN" sz="1100" kern="0">
                          <a:effectLst/>
                        </a:rPr>
                        <a:t>质量标准品牌赋值</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l" fontAlgn="ctr">
                        <a:spcAft>
                          <a:spcPts val="0"/>
                        </a:spcAft>
                      </a:pPr>
                      <a:r>
                        <a:rPr lang="zh-CN" sz="1100" kern="0">
                          <a:effectLst/>
                        </a:rPr>
                        <a:t>提供发展战略、精益生产、财务管理、市场营销、品牌提升、数字化转型等管理诊断和咨询服务企业数量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18442">
                <a:tc vMerge="1">
                  <a:tcPr/>
                </a:tc>
                <a:tc>
                  <a:txBody>
                    <a:bodyPr/>
                    <a:lstStyle/>
                    <a:p>
                      <a:pPr algn="l" fontAlgn="ctr">
                        <a:spcAft>
                          <a:spcPts val="0"/>
                        </a:spcAft>
                      </a:pPr>
                      <a:r>
                        <a:rPr lang="zh-CN" sz="1100" kern="0">
                          <a:effectLst/>
                        </a:rPr>
                        <a:t>其中：签订服务合同的企业数量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57923">
                <a:tc rowSpan="2">
                  <a:txBody>
                    <a:bodyPr/>
                    <a:lstStyle/>
                    <a:p>
                      <a:pPr algn="ctr" fontAlgn="ctr">
                        <a:spcAft>
                          <a:spcPts val="0"/>
                        </a:spcAft>
                      </a:pPr>
                      <a:r>
                        <a:rPr lang="zh-CN" sz="1100" kern="0">
                          <a:effectLst/>
                        </a:rPr>
                        <a:t>数字化</a:t>
                      </a:r>
                      <a:endParaRPr lang="zh-CN" sz="1100" kern="100">
                        <a:effectLst/>
                      </a:endParaRPr>
                    </a:p>
                    <a:p>
                      <a:pPr algn="ctr" fontAlgn="ctr">
                        <a:spcAft>
                          <a:spcPts val="0"/>
                        </a:spcAft>
                      </a:pPr>
                      <a:r>
                        <a:rPr lang="zh-CN" sz="1100" kern="0">
                          <a:effectLst/>
                        </a:rPr>
                        <a:t>赋能</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l" fontAlgn="ctr">
                        <a:spcAft>
                          <a:spcPts val="0"/>
                        </a:spcAft>
                      </a:pPr>
                      <a:r>
                        <a:rPr lang="zh-CN" sz="1100" kern="0">
                          <a:effectLst/>
                        </a:rPr>
                        <a:t>提供数字化评价诊断、数字化平台、系统解决方案，设备和业务上云等服务企业数量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a:t>
                      </a:r>
                      <a:r>
                        <a:rPr lang="en-US" sz="1100" kern="100">
                          <a:effectLst/>
                        </a:rPr>
                        <a:t>9</a:t>
                      </a: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r h="118442">
                <a:tc vMerge="1">
                  <a:tcPr/>
                </a:tc>
                <a:tc>
                  <a:txBody>
                    <a:bodyPr/>
                    <a:lstStyle/>
                    <a:p>
                      <a:pPr algn="l" fontAlgn="ctr">
                        <a:spcAft>
                          <a:spcPts val="0"/>
                        </a:spcAft>
                      </a:pPr>
                      <a:r>
                        <a:rPr lang="zh-CN" sz="1100" kern="0">
                          <a:effectLst/>
                        </a:rPr>
                        <a:t>其中：签订服务合同的企业数量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a:effectLst/>
                        </a:rPr>
                        <a:t>（）家</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c>
                  <a:txBody>
                    <a:bodyPr/>
                    <a:lstStyle/>
                    <a:p>
                      <a:pPr algn="ctr">
                        <a:spcAft>
                          <a:spcPts val="0"/>
                        </a:spcAft>
                      </a:pPr>
                      <a:r>
                        <a:rPr lang="zh-CN" sz="1100" kern="100" dirty="0">
                          <a:effectLst/>
                        </a:rPr>
                        <a:t>（）家</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6920" marR="16920" marT="0" marB="0" anchor="ctr"/>
                </a:tc>
              </a:tr>
            </a:tbl>
          </a:graphicData>
        </a:graphic>
      </p:graphicFrame>
      <p:sp>
        <p:nvSpPr>
          <p:cNvPr id="17" name="Rectangle 1"/>
          <p:cNvSpPr>
            <a:spLocks noChangeArrowheads="1"/>
          </p:cNvSpPr>
          <p:nvPr/>
        </p:nvSpPr>
        <p:spPr bwMode="auto">
          <a:xfrm>
            <a:off x="4649410" y="870087"/>
            <a:ext cx="46847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355600">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pPr>
            <a:r>
              <a:rPr kumimoji="0" lang="zh-CN" sz="1400" b="1" i="0" u="none" strike="noStrike" cap="none" normalizeH="0" baseline="0" dirty="0">
                <a:ln>
                  <a:noFill/>
                </a:ln>
                <a:solidFill>
                  <a:schemeClr val="tx1"/>
                </a:solidFill>
                <a:effectLst/>
                <a:latin typeface="仿宋" panose="02010609060101010101" charset="-122"/>
                <a:ea typeface="仿宋" panose="02010609060101010101" charset="-122"/>
                <a:cs typeface="Times New Roman" panose="02020603050405020304" pitchFamily="18" charset="0"/>
              </a:rPr>
              <a:t>依托企业名称：</a:t>
            </a:r>
            <a:r>
              <a:rPr kumimoji="0" lang="en-US" altLang="zh-CN" sz="1400" b="1" i="0" u="none" strike="noStrike" cap="none" normalizeH="0" baseline="0" dirty="0">
                <a:ln>
                  <a:noFill/>
                </a:ln>
                <a:solidFill>
                  <a:schemeClr val="tx1"/>
                </a:solidFill>
                <a:effectLst/>
                <a:latin typeface="仿宋" panose="02010609060101010101" charset="-122"/>
                <a:ea typeface="仿宋" panose="02010609060101010101" charset="-122"/>
                <a:cs typeface="Times New Roman" panose="02020603050405020304" pitchFamily="18" charset="0"/>
              </a:rPr>
              <a:t>*********</a:t>
            </a:r>
            <a:r>
              <a:rPr kumimoji="0" lang="zh-CN" sz="1400" b="1" i="0" u="none" strike="noStrike" cap="none" normalizeH="0" baseline="0" dirty="0">
                <a:ln>
                  <a:noFill/>
                </a:ln>
                <a:solidFill>
                  <a:srgbClr val="F23C00"/>
                </a:solidFill>
                <a:effectLst/>
                <a:latin typeface="仿宋" panose="02010609060101010101" charset="-122"/>
                <a:ea typeface="仿宋" panose="02010609060101010101" charset="-122"/>
                <a:cs typeface="Times New Roman" panose="02020603050405020304" pitchFamily="18" charset="0"/>
              </a:rPr>
              <a:t>有限公司</a:t>
            </a:r>
            <a:endParaRPr kumimoji="0" lang="zh-CN" sz="800" b="0" i="0" u="none" strike="noStrike" cap="none" normalizeH="0" baseline="0" dirty="0">
              <a:ln>
                <a:noFill/>
              </a:ln>
              <a:solidFill>
                <a:srgbClr val="F23C00"/>
              </a:solidFill>
              <a:effectLst/>
            </a:endParaRPr>
          </a:p>
          <a:p>
            <a:pPr marL="0" marR="0" lvl="0" indent="35560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0" y="6437313"/>
            <a:ext cx="12192000" cy="427037"/>
            <a:chOff x="0" y="6437630"/>
            <a:chExt cx="12192000" cy="426720"/>
          </a:xfrm>
        </p:grpSpPr>
        <p:pic>
          <p:nvPicPr>
            <p:cNvPr id="3789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图片 14"/>
            <p:cNvPicPr>
              <a:picLocks noChangeAspect="1" noChangeArrowheads="1"/>
            </p:cNvPicPr>
            <p:nvPr/>
          </p:nvPicPr>
          <p:blipFill>
            <a:blip r:embed="rId1">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文本占位符 1"/>
          <p:cNvSpPr>
            <a:spLocks noGrp="1"/>
          </p:cNvSpPr>
          <p:nvPr>
            <p:ph type="body" sz="quarter" idx="13"/>
          </p:nvPr>
        </p:nvSpPr>
        <p:spPr>
          <a:xfrm>
            <a:off x="334963" y="395288"/>
            <a:ext cx="1006475" cy="923925"/>
          </a:xfrm>
        </p:spPr>
        <p:txBody>
          <a:bodyPr/>
          <a:lstStyle/>
          <a:p>
            <a:pPr fontAlgn="auto">
              <a:spcAft>
                <a:spcPts val="0"/>
              </a:spcAft>
              <a:defRPr/>
            </a:pPr>
            <a:r>
              <a:rPr lang="zh-CN" altLang="en-US" dirty="0"/>
              <a:t>参</a:t>
            </a:r>
            <a:endParaRPr lang="zh-CN" altLang="en-US" dirty="0"/>
          </a:p>
        </p:txBody>
      </p:sp>
      <p:sp>
        <p:nvSpPr>
          <p:cNvPr id="31" name="文本占位符 2"/>
          <p:cNvSpPr>
            <a:spLocks noGrp="1"/>
          </p:cNvSpPr>
          <p:nvPr>
            <p:ph type="body" sz="quarter" idx="14"/>
          </p:nvPr>
        </p:nvSpPr>
        <p:spPr>
          <a:xfrm>
            <a:off x="1352549" y="606425"/>
            <a:ext cx="4830967" cy="461665"/>
          </a:xfrm>
        </p:spPr>
        <p:txBody>
          <a:bodyPr/>
          <a:lstStyle/>
          <a:p>
            <a:pPr lvl="0" algn="just" fontAlgn="ctr"/>
            <a:r>
              <a:rPr lang="zh-CN" altLang="en-US"/>
              <a:t>服务平台报送情况</a:t>
            </a:r>
            <a:endParaRPr lang="en-US" altLang="zh-CN" dirty="0"/>
          </a:p>
        </p:txBody>
      </p:sp>
      <p:graphicFrame>
        <p:nvGraphicFramePr>
          <p:cNvPr id="2" name="表格 1"/>
          <p:cNvGraphicFramePr>
            <a:graphicFrameLocks noGrp="1"/>
          </p:cNvGraphicFramePr>
          <p:nvPr/>
        </p:nvGraphicFramePr>
        <p:xfrm>
          <a:off x="838200" y="2058742"/>
          <a:ext cx="10515599" cy="3885103"/>
        </p:xfrm>
        <a:graphic>
          <a:graphicData uri="http://schemas.openxmlformats.org/drawingml/2006/table">
            <a:tbl>
              <a:tblPr firstRow="1" firstCol="1" bandRow="1">
                <a:tableStyleId>{5C22544A-7EE6-4342-B048-85BDC9FD1C3A}</a:tableStyleId>
              </a:tblPr>
              <a:tblGrid>
                <a:gridCol w="1354409"/>
                <a:gridCol w="9161190"/>
              </a:tblGrid>
              <a:tr h="249421">
                <a:tc gridSpan="2">
                  <a:txBody>
                    <a:bodyPr/>
                    <a:lstStyle/>
                    <a:p>
                      <a:pPr algn="ctr">
                        <a:spcAft>
                          <a:spcPts val="0"/>
                        </a:spcAft>
                      </a:pPr>
                      <a:r>
                        <a:rPr lang="zh-CN" sz="900" kern="100">
                          <a:effectLst/>
                        </a:rPr>
                        <a:t>服务案例</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c hMerge="1">
                  <a:tcPr/>
                </a:tc>
              </a:tr>
              <a:tr h="249421">
                <a:tc>
                  <a:txBody>
                    <a:bodyPr/>
                    <a:lstStyle/>
                    <a:p>
                      <a:pPr algn="ctr" fontAlgn="ctr">
                        <a:spcAft>
                          <a:spcPts val="0"/>
                        </a:spcAft>
                      </a:pPr>
                      <a:r>
                        <a:rPr lang="zh-CN" sz="900" kern="0">
                          <a:effectLst/>
                        </a:rPr>
                        <a:t>案例标题</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c>
                  <a:txBody>
                    <a:bodyPr/>
                    <a:lstStyle/>
                    <a:p>
                      <a:pPr algn="ctr">
                        <a:spcAft>
                          <a:spcPts val="0"/>
                        </a:spcAft>
                      </a:pPr>
                      <a:r>
                        <a:rPr lang="en-US" sz="900" kern="100">
                          <a:effectLst/>
                        </a:rPr>
                        <a:t> </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r>
              <a:tr h="3386261">
                <a:tc>
                  <a:txBody>
                    <a:bodyPr/>
                    <a:lstStyle/>
                    <a:p>
                      <a:pPr algn="ctr" fontAlgn="ctr">
                        <a:spcAft>
                          <a:spcPts val="0"/>
                        </a:spcAft>
                      </a:pPr>
                      <a:r>
                        <a:rPr lang="zh-CN" sz="900" kern="0">
                          <a:effectLst/>
                        </a:rPr>
                        <a:t>案例内容</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c>
                  <a:txBody>
                    <a:bodyPr/>
                    <a:lstStyle/>
                    <a:p>
                      <a:pPr algn="ctr">
                        <a:spcAft>
                          <a:spcPts val="0"/>
                        </a:spcAft>
                      </a:pPr>
                      <a:r>
                        <a:rPr lang="en-US" sz="900" kern="100" dirty="0">
                          <a:effectLst/>
                        </a:rPr>
                        <a:t> </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r>
            </a:tbl>
          </a:graphicData>
        </a:graphic>
      </p:graphicFrame>
    </p:spTree>
  </p:cSld>
  <p:clrMapOvr>
    <a:masterClrMapping/>
  </p:clrMapOvr>
  <p:transitio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0" y="6437313"/>
            <a:ext cx="12192000" cy="427037"/>
            <a:chOff x="0" y="6437630"/>
            <a:chExt cx="12192000" cy="426720"/>
          </a:xfrm>
        </p:grpSpPr>
        <p:pic>
          <p:nvPicPr>
            <p:cNvPr id="3789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图片 14"/>
            <p:cNvPicPr>
              <a:picLocks noChangeAspect="1" noChangeArrowheads="1"/>
            </p:cNvPicPr>
            <p:nvPr/>
          </p:nvPicPr>
          <p:blipFill>
            <a:blip r:embed="rId1">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文本占位符 1"/>
          <p:cNvSpPr>
            <a:spLocks noGrp="1"/>
          </p:cNvSpPr>
          <p:nvPr>
            <p:ph type="body" sz="quarter" idx="13"/>
          </p:nvPr>
        </p:nvSpPr>
        <p:spPr>
          <a:xfrm>
            <a:off x="334963" y="395288"/>
            <a:ext cx="1006475" cy="923925"/>
          </a:xfrm>
        </p:spPr>
        <p:txBody>
          <a:bodyPr/>
          <a:lstStyle/>
          <a:p>
            <a:pPr fontAlgn="auto">
              <a:spcAft>
                <a:spcPts val="0"/>
              </a:spcAft>
              <a:defRPr/>
            </a:pPr>
            <a:r>
              <a:rPr lang="zh-CN" altLang="en-US" dirty="0"/>
              <a:t>参</a:t>
            </a:r>
            <a:endParaRPr lang="zh-CN" altLang="en-US" dirty="0"/>
          </a:p>
        </p:txBody>
      </p:sp>
      <p:sp>
        <p:nvSpPr>
          <p:cNvPr id="31" name="文本占位符 2"/>
          <p:cNvSpPr>
            <a:spLocks noGrp="1"/>
          </p:cNvSpPr>
          <p:nvPr>
            <p:ph type="body" sz="quarter" idx="14"/>
          </p:nvPr>
        </p:nvSpPr>
        <p:spPr>
          <a:xfrm>
            <a:off x="1352549" y="606425"/>
            <a:ext cx="4830967" cy="461665"/>
          </a:xfrm>
        </p:spPr>
        <p:txBody>
          <a:bodyPr/>
          <a:lstStyle/>
          <a:p>
            <a:pPr lvl="0" algn="just" fontAlgn="ctr"/>
            <a:r>
              <a:rPr lang="zh-CN" altLang="en-US"/>
              <a:t>服务平台报送情况</a:t>
            </a:r>
            <a:endParaRPr lang="en-US" altLang="zh-CN" dirty="0"/>
          </a:p>
        </p:txBody>
      </p:sp>
      <p:graphicFrame>
        <p:nvGraphicFramePr>
          <p:cNvPr id="2" name="表格 1"/>
          <p:cNvGraphicFramePr>
            <a:graphicFrameLocks noGrp="1"/>
          </p:cNvGraphicFramePr>
          <p:nvPr/>
        </p:nvGraphicFramePr>
        <p:xfrm>
          <a:off x="649953" y="1196447"/>
          <a:ext cx="11067126" cy="5328255"/>
        </p:xfrm>
        <a:graphic>
          <a:graphicData uri="http://schemas.openxmlformats.org/drawingml/2006/table">
            <a:tbl>
              <a:tblPr>
                <a:tableStyleId>{5C22544A-7EE6-4342-B048-85BDC9FD1C3A}</a:tableStyleId>
              </a:tblPr>
              <a:tblGrid>
                <a:gridCol w="554483"/>
                <a:gridCol w="296585"/>
                <a:gridCol w="296585"/>
                <a:gridCol w="296585"/>
                <a:gridCol w="296585"/>
                <a:gridCol w="296585"/>
                <a:gridCol w="296585"/>
                <a:gridCol w="296585"/>
                <a:gridCol w="296585"/>
                <a:gridCol w="296585"/>
                <a:gridCol w="296585"/>
                <a:gridCol w="296585"/>
                <a:gridCol w="296585"/>
                <a:gridCol w="296585"/>
                <a:gridCol w="296585"/>
                <a:gridCol w="296585"/>
                <a:gridCol w="296585"/>
                <a:gridCol w="296585"/>
                <a:gridCol w="296585"/>
                <a:gridCol w="296585"/>
                <a:gridCol w="296585"/>
                <a:gridCol w="296585"/>
                <a:gridCol w="296585"/>
                <a:gridCol w="196648"/>
                <a:gridCol w="296585"/>
                <a:gridCol w="296585"/>
                <a:gridCol w="367252"/>
                <a:gridCol w="767505"/>
                <a:gridCol w="296585"/>
                <a:gridCol w="296585"/>
                <a:gridCol w="425534"/>
                <a:gridCol w="296585"/>
                <a:gridCol w="296585"/>
                <a:gridCol w="451324"/>
              </a:tblGrid>
              <a:tr h="168480">
                <a:tc gridSpan="34">
                  <a:txBody>
                    <a:bodyPr/>
                    <a:lstStyle/>
                    <a:p>
                      <a:pPr algn="ctr" fontAlgn="ctr"/>
                      <a:r>
                        <a:rPr lang="zh-CN" altLang="en-US" sz="1800" u="none" strike="noStrike" dirty="0">
                          <a:solidFill>
                            <a:srgbClr val="F23C00"/>
                          </a:solidFill>
                          <a:effectLst/>
                        </a:rPr>
                        <a:t>国家示范平台</a:t>
                      </a:r>
                      <a:r>
                        <a:rPr lang="en-US" altLang="zh-CN" sz="1800" u="none" strike="noStrike" dirty="0">
                          <a:solidFill>
                            <a:srgbClr val="F23C00"/>
                          </a:solidFill>
                          <a:effectLst/>
                        </a:rPr>
                        <a:t>2023</a:t>
                      </a:r>
                      <a:r>
                        <a:rPr lang="zh-CN" altLang="en-US" sz="1800" u="none" strike="noStrike" dirty="0">
                          <a:solidFill>
                            <a:srgbClr val="F23C00"/>
                          </a:solidFill>
                          <a:effectLst/>
                        </a:rPr>
                        <a:t>年度基本情况表</a:t>
                      </a:r>
                      <a:endParaRPr lang="zh-CN" altLang="en-US" sz="1800" b="0" i="0" u="none" strike="noStrike" dirty="0">
                        <a:solidFill>
                          <a:srgbClr val="F23C00"/>
                        </a:solidFill>
                        <a:effectLst/>
                        <a:latin typeface="方正小标宋简体"/>
                        <a:ea typeface="宋体" panose="02010600030101010101" pitchFamily="2" charset="-122"/>
                      </a:endParaRPr>
                    </a:p>
                  </a:txBody>
                  <a:tcPr marL="3036" marR="3036" marT="3036" marB="0" anchor="ct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154820">
                <a:tc rowSpan="3">
                  <a:txBody>
                    <a:bodyPr/>
                    <a:lstStyle/>
                    <a:p>
                      <a:pPr algn="ctr" fontAlgn="ctr"/>
                      <a:r>
                        <a:rPr lang="zh-CN" altLang="en-US" sz="1200" u="none" strike="noStrike">
                          <a:effectLst/>
                        </a:rPr>
                        <a:t>运营单位名称</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rowSpan="3">
                  <a:txBody>
                    <a:bodyPr/>
                    <a:lstStyle/>
                    <a:p>
                      <a:pPr algn="ctr" fontAlgn="ctr"/>
                      <a:r>
                        <a:rPr lang="zh-CN" altLang="en-US" sz="1200" u="none" strike="noStrike">
                          <a:effectLst/>
                        </a:rPr>
                        <a:t>资产总额（万元）</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gridSpan="2">
                  <a:txBody>
                    <a:bodyPr/>
                    <a:lstStyle/>
                    <a:p>
                      <a:pPr algn="ctr" fontAlgn="ctr"/>
                      <a:r>
                        <a:rPr lang="zh-CN" altLang="en-US" sz="1200" u="none" strike="noStrike">
                          <a:effectLst/>
                        </a:rPr>
                        <a:t>服务人员情况</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hMerge="1">
                  <a:tcPr/>
                </a:tc>
                <a:tc rowSpan="3">
                  <a:txBody>
                    <a:bodyPr/>
                    <a:lstStyle/>
                    <a:p>
                      <a:pPr algn="ctr" fontAlgn="ctr"/>
                      <a:r>
                        <a:rPr lang="zh-CN" altLang="en-US" sz="1200" u="none" strike="noStrike">
                          <a:effectLst/>
                        </a:rPr>
                        <a:t>组织带动社会服务资源数量（家）</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rowSpan="3">
                  <a:txBody>
                    <a:bodyPr/>
                    <a:lstStyle/>
                    <a:p>
                      <a:pPr algn="ctr" fontAlgn="ctr"/>
                      <a:r>
                        <a:rPr lang="en-US" altLang="zh-CN" sz="1200" u="none" strike="noStrike">
                          <a:effectLst/>
                        </a:rPr>
                        <a:t>2022</a:t>
                      </a:r>
                      <a:r>
                        <a:rPr lang="zh-CN" altLang="en-US" sz="1200" u="none" strike="noStrike">
                          <a:effectLst/>
                        </a:rPr>
                        <a:t>年服务中小企业户数（家）</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rowSpan="3">
                  <a:txBody>
                    <a:bodyPr/>
                    <a:lstStyle/>
                    <a:p>
                      <a:pPr algn="ctr" fontAlgn="ctr"/>
                      <a:r>
                        <a:rPr lang="en-US" altLang="zh-CN" sz="1200" u="none" strike="noStrike">
                          <a:effectLst/>
                        </a:rPr>
                        <a:t>2023</a:t>
                      </a:r>
                      <a:r>
                        <a:rPr lang="zh-CN" altLang="en-US" sz="1200" u="none" strike="noStrike">
                          <a:effectLst/>
                        </a:rPr>
                        <a:t>年服务中小企业户数（家）</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gridSpan="13">
                  <a:txBody>
                    <a:bodyPr/>
                    <a:lstStyle/>
                    <a:p>
                      <a:pPr algn="ctr" fontAlgn="ctr"/>
                      <a:r>
                        <a:rPr lang="en-US" altLang="zh-CN" sz="1200" u="none" strike="noStrike">
                          <a:effectLst/>
                        </a:rPr>
                        <a:t>2023</a:t>
                      </a:r>
                      <a:r>
                        <a:rPr lang="zh-CN" altLang="en-US" sz="1200" u="none" strike="noStrike">
                          <a:effectLst/>
                        </a:rPr>
                        <a:t>年主要服务业绩</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hMerge="1">
                  <a:tcPr/>
                </a:tc>
                <a:tc hMerge="1">
                  <a:tcPr/>
                </a:tc>
                <a:tc hMerge="1">
                  <a:tcPr/>
                </a:tc>
                <a:tc hMerge="1">
                  <a:tcPr/>
                </a:tc>
                <a:tc hMerge="1">
                  <a:tcPr/>
                </a:tc>
                <a:tc hMerge="1">
                  <a:tcPr/>
                </a:tc>
                <a:tc hMerge="1">
                  <a:tcPr/>
                </a:tc>
                <a:tc hMerge="1">
                  <a:tcPr/>
                </a:tc>
                <a:tc hMerge="1">
                  <a:tcPr/>
                </a:tc>
                <a:tc hMerge="1">
                  <a:tcPr/>
                </a:tc>
                <a:tc hMerge="1">
                  <a:tcPr/>
                </a:tc>
                <a:tc hMerge="1">
                  <a:tcPr/>
                </a:tc>
                <a:tc rowSpan="3">
                  <a:txBody>
                    <a:bodyPr/>
                    <a:lstStyle/>
                    <a:p>
                      <a:pPr algn="ctr" fontAlgn="ctr"/>
                      <a:r>
                        <a:rPr lang="zh-CN" altLang="en-US" sz="1200" u="none" strike="noStrike">
                          <a:effectLst/>
                        </a:rPr>
                        <a:t>获得政府资金支持的金额（万元）</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gridSpan="3">
                  <a:txBody>
                    <a:bodyPr/>
                    <a:lstStyle/>
                    <a:p>
                      <a:pPr algn="ctr" fontAlgn="ctr"/>
                      <a:r>
                        <a:rPr lang="zh-CN" altLang="en-US" sz="1200" u="none" strike="noStrike">
                          <a:effectLst/>
                        </a:rPr>
                        <a:t>享受进口免税政策情况</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hMerge="1">
                  <a:tcPr/>
                </a:tc>
                <a:tc hMerge="1">
                  <a:tcPr/>
                </a:tc>
                <a:tc rowSpan="3">
                  <a:txBody>
                    <a:bodyPr/>
                    <a:lstStyle/>
                    <a:p>
                      <a:pPr algn="ctr" fontAlgn="ctr"/>
                      <a:r>
                        <a:rPr lang="zh-CN" altLang="en-US" sz="1200" u="none" strike="noStrike">
                          <a:effectLst/>
                        </a:rPr>
                        <a:t>提供的公益性服务或低收费服务在总服务量的占比（</a:t>
                      </a:r>
                      <a:r>
                        <a:rPr lang="en-US" altLang="zh-CN" sz="1200" u="none" strike="noStrike">
                          <a:effectLst/>
                        </a:rPr>
                        <a:t>%</a:t>
                      </a:r>
                      <a:r>
                        <a:rPr lang="zh-CN" altLang="en-US" sz="1200" u="none" strike="noStrike">
                          <a:effectLst/>
                        </a:rPr>
                        <a:t>）</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rowSpan="3">
                  <a:txBody>
                    <a:bodyPr/>
                    <a:lstStyle/>
                    <a:p>
                      <a:pPr algn="ctr" fontAlgn="ctr"/>
                      <a:r>
                        <a:rPr lang="zh-CN" altLang="en-US" sz="1200" u="none" strike="noStrike">
                          <a:effectLst/>
                        </a:rPr>
                        <a:t>服务对象平均满意度（</a:t>
                      </a:r>
                      <a:r>
                        <a:rPr lang="en-US" altLang="zh-CN" sz="1200" u="none" strike="noStrike">
                          <a:effectLst/>
                        </a:rPr>
                        <a:t>%</a:t>
                      </a:r>
                      <a:r>
                        <a:rPr lang="zh-CN" altLang="en-US" sz="1200" u="none" strike="noStrike">
                          <a:effectLst/>
                        </a:rPr>
                        <a:t>）</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rowSpan="3">
                  <a:txBody>
                    <a:bodyPr/>
                    <a:lstStyle/>
                    <a:p>
                      <a:pPr algn="ctr" fontAlgn="ctr"/>
                      <a:r>
                        <a:rPr lang="zh-CN" altLang="en-US" sz="1200" u="none" strike="noStrike">
                          <a:effectLst/>
                        </a:rPr>
                        <a:t>对小型微型企业服务收费的优惠规定（文字描述）</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rowSpan="3">
                  <a:txBody>
                    <a:bodyPr/>
                    <a:lstStyle/>
                    <a:p>
                      <a:pPr algn="ctr" fontAlgn="ctr"/>
                      <a:r>
                        <a:rPr lang="zh-CN" altLang="en-US" sz="1200" u="none" strike="noStrike">
                          <a:effectLst/>
                        </a:rPr>
                        <a:t>发生重大事项变更情况（更名、经营范围变更、重组等，详细说明并附相关变更文件）</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rowSpan="3">
                  <a:txBody>
                    <a:bodyPr/>
                    <a:lstStyle/>
                    <a:p>
                      <a:pPr algn="ctr" fontAlgn="ctr"/>
                      <a:r>
                        <a:rPr lang="zh-CN" altLang="en-US" sz="1200" u="none" strike="noStrike">
                          <a:effectLst/>
                        </a:rPr>
                        <a:t>负责人</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rowSpan="3">
                  <a:txBody>
                    <a:bodyPr/>
                    <a:lstStyle/>
                    <a:p>
                      <a:pPr algn="ctr" fontAlgn="ctr"/>
                      <a:r>
                        <a:rPr lang="zh-CN" altLang="en-US" sz="1200" u="none" strike="noStrike">
                          <a:effectLst/>
                        </a:rPr>
                        <a:t>职务</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rowSpan="3">
                  <a:txBody>
                    <a:bodyPr/>
                    <a:lstStyle/>
                    <a:p>
                      <a:pPr algn="ctr" fontAlgn="ctr"/>
                      <a:r>
                        <a:rPr lang="zh-CN" altLang="en-US" sz="1200" u="none" strike="noStrike">
                          <a:effectLst/>
                        </a:rPr>
                        <a:t>联系电话</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rowSpan="3">
                  <a:txBody>
                    <a:bodyPr/>
                    <a:lstStyle/>
                    <a:p>
                      <a:pPr algn="ctr" fontAlgn="ctr"/>
                      <a:r>
                        <a:rPr lang="zh-CN" altLang="en-US" sz="1200" u="none" strike="noStrike">
                          <a:effectLst/>
                        </a:rPr>
                        <a:t>联系人</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rowSpan="3">
                  <a:txBody>
                    <a:bodyPr/>
                    <a:lstStyle/>
                    <a:p>
                      <a:pPr algn="ctr" fontAlgn="ctr"/>
                      <a:r>
                        <a:rPr lang="zh-CN" altLang="en-US" sz="1200" u="none" strike="noStrike">
                          <a:effectLst/>
                        </a:rPr>
                        <a:t>职务</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rowSpan="3">
                  <a:txBody>
                    <a:bodyPr/>
                    <a:lstStyle/>
                    <a:p>
                      <a:pPr algn="ctr" fontAlgn="ctr"/>
                      <a:r>
                        <a:rPr lang="zh-CN" altLang="en-US" sz="1200" u="none" strike="noStrike">
                          <a:effectLst/>
                        </a:rPr>
                        <a:t>联系电话</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r>
              <a:tr h="242855">
                <a:tc vMerge="1">
                  <a:tcPr/>
                </a:tc>
                <a:tc vMerge="1">
                  <a:tcPr/>
                </a:tc>
                <a:tc rowSpan="2">
                  <a:txBody>
                    <a:bodyPr/>
                    <a:lstStyle/>
                    <a:p>
                      <a:pPr algn="ctr" fontAlgn="ctr"/>
                      <a:r>
                        <a:rPr lang="zh-CN" altLang="en-US" sz="1200" u="none" strike="noStrike">
                          <a:effectLst/>
                        </a:rPr>
                        <a:t>从事为中小企业服务的员工人数（人）</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rowSpan="2">
                  <a:txBody>
                    <a:bodyPr/>
                    <a:lstStyle/>
                    <a:p>
                      <a:pPr algn="ctr" fontAlgn="ctr"/>
                      <a:r>
                        <a:rPr lang="zh-CN" altLang="en-US" sz="1200" u="none" strike="noStrike">
                          <a:effectLst/>
                        </a:rPr>
                        <a:t>其中</a:t>
                      </a:r>
                      <a:r>
                        <a:rPr lang="en-US" altLang="zh-CN" sz="1200" u="none" strike="noStrike">
                          <a:effectLst/>
                        </a:rPr>
                        <a:t>:</a:t>
                      </a:r>
                      <a:r>
                        <a:rPr lang="zh-CN" altLang="en-US" sz="1200" u="none" strike="noStrike">
                          <a:effectLst/>
                        </a:rPr>
                        <a:t>大专及以上学历和中级及以上技术人员数（人）</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vMerge="1">
                  <a:tcPr/>
                </a:tc>
                <a:tc vMerge="1">
                  <a:tcPr/>
                </a:tc>
                <a:tc vMerge="1">
                  <a:tcPr/>
                </a:tc>
                <a:tc gridSpan="3">
                  <a:txBody>
                    <a:bodyPr/>
                    <a:lstStyle/>
                    <a:p>
                      <a:pPr algn="ctr" fontAlgn="ctr"/>
                      <a:r>
                        <a:rPr lang="zh-CN" altLang="en-US" sz="1200" u="none" strike="noStrike">
                          <a:effectLst/>
                        </a:rPr>
                        <a:t>信息服务</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hMerge="1">
                  <a:tcPr/>
                </a:tc>
                <a:tc hMerge="1">
                  <a:tcPr/>
                </a:tc>
                <a:tc gridSpan="2">
                  <a:txBody>
                    <a:bodyPr/>
                    <a:lstStyle/>
                    <a:p>
                      <a:pPr algn="ctr" fontAlgn="ctr"/>
                      <a:r>
                        <a:rPr lang="zh-CN" altLang="en-US" sz="1200" u="none" strike="noStrike">
                          <a:effectLst/>
                        </a:rPr>
                        <a:t>技术服务</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hMerge="1">
                  <a:tcPr/>
                </a:tc>
                <a:tc gridSpan="2">
                  <a:txBody>
                    <a:bodyPr/>
                    <a:lstStyle/>
                    <a:p>
                      <a:pPr algn="ctr" fontAlgn="ctr"/>
                      <a:r>
                        <a:rPr lang="zh-CN" altLang="en-US" sz="1200" u="none" strike="noStrike">
                          <a:effectLst/>
                        </a:rPr>
                        <a:t>创业服务</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hMerge="1">
                  <a:tcPr/>
                </a:tc>
                <a:tc gridSpan="3">
                  <a:txBody>
                    <a:bodyPr/>
                    <a:lstStyle/>
                    <a:p>
                      <a:pPr algn="ctr" fontAlgn="ctr"/>
                      <a:r>
                        <a:rPr lang="zh-CN" altLang="en-US" sz="1200" u="none" strike="noStrike">
                          <a:effectLst/>
                        </a:rPr>
                        <a:t>培训服务</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hMerge="1">
                  <a:tcPr/>
                </a:tc>
                <a:tc hMerge="1">
                  <a:tcPr/>
                </a:tc>
                <a:tc gridSpan="3">
                  <a:txBody>
                    <a:bodyPr/>
                    <a:lstStyle/>
                    <a:p>
                      <a:pPr algn="ctr" fontAlgn="ctr"/>
                      <a:r>
                        <a:rPr lang="zh-CN" altLang="en-US" sz="1200" u="none" strike="noStrike">
                          <a:effectLst/>
                        </a:rPr>
                        <a:t>融资服务</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hMerge="1">
                  <a:tcPr/>
                </a:tc>
                <a:tc hMerge="1">
                  <a:tcPr/>
                </a:tc>
                <a:tc vMerge="1">
                  <a:tcPr/>
                </a:tc>
                <a:tc rowSpan="2">
                  <a:txBody>
                    <a:bodyPr/>
                    <a:lstStyle/>
                    <a:p>
                      <a:pPr algn="ctr" fontAlgn="ctr"/>
                      <a:r>
                        <a:rPr lang="zh-CN" altLang="en-US" sz="1200" u="none" strike="noStrike">
                          <a:effectLst/>
                        </a:rPr>
                        <a:t>进口设备数量（台套）</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rowSpan="2">
                  <a:txBody>
                    <a:bodyPr/>
                    <a:lstStyle/>
                    <a:p>
                      <a:pPr algn="ctr" fontAlgn="ctr"/>
                      <a:r>
                        <a:rPr lang="zh-CN" altLang="en-US" sz="1200" u="none" strike="noStrike">
                          <a:effectLst/>
                        </a:rPr>
                        <a:t>进口设备金额</a:t>
                      </a:r>
                      <a:r>
                        <a:rPr lang="en-US" altLang="zh-CN" sz="1200" u="none" strike="noStrike">
                          <a:effectLst/>
                        </a:rPr>
                        <a:t>(</a:t>
                      </a:r>
                      <a:r>
                        <a:rPr lang="zh-CN" altLang="en-US" sz="1200" u="none" strike="noStrike">
                          <a:effectLst/>
                        </a:rPr>
                        <a:t>万元</a:t>
                      </a:r>
                      <a:r>
                        <a:rPr lang="en-US" altLang="zh-CN" sz="1200" u="none" strike="noStrike">
                          <a:effectLst/>
                        </a:rPr>
                        <a:t>)</a:t>
                      </a:r>
                      <a:endParaRPr lang="en-US" altLang="zh-CN" sz="1200" b="1" i="0" u="none" strike="noStrike">
                        <a:effectLst/>
                        <a:latin typeface="宋体" panose="02010600030101010101" pitchFamily="2" charset="-122"/>
                        <a:ea typeface="宋体" panose="02010600030101010101" pitchFamily="2" charset="-122"/>
                      </a:endParaRPr>
                    </a:p>
                  </a:txBody>
                  <a:tcPr marL="3036" marR="3036" marT="3036" marB="0" anchor="ctr"/>
                </a:tc>
                <a:tc rowSpan="2">
                  <a:txBody>
                    <a:bodyPr/>
                    <a:lstStyle/>
                    <a:p>
                      <a:pPr algn="ctr" fontAlgn="ctr"/>
                      <a:r>
                        <a:rPr lang="zh-CN" altLang="en-US" sz="1200" u="none" strike="noStrike">
                          <a:effectLst/>
                        </a:rPr>
                        <a:t>免税金额</a:t>
                      </a:r>
                      <a:r>
                        <a:rPr lang="en-US" altLang="zh-CN" sz="1200" u="none" strike="noStrike">
                          <a:effectLst/>
                        </a:rPr>
                        <a:t>(</a:t>
                      </a:r>
                      <a:r>
                        <a:rPr lang="zh-CN" altLang="en-US" sz="1200" u="none" strike="noStrike">
                          <a:effectLst/>
                        </a:rPr>
                        <a:t>万元</a:t>
                      </a:r>
                      <a:r>
                        <a:rPr lang="en-US" altLang="zh-CN" sz="1200" u="none" strike="noStrike">
                          <a:effectLst/>
                        </a:rPr>
                        <a:t>)</a:t>
                      </a:r>
                      <a:endParaRPr lang="en-US" altLang="zh-CN" sz="1200" b="1" i="0" u="none" strike="noStrike">
                        <a:effectLst/>
                        <a:latin typeface="宋体" panose="02010600030101010101" pitchFamily="2" charset="-122"/>
                        <a:ea typeface="宋体" panose="02010600030101010101" pitchFamily="2" charset="-122"/>
                      </a:endParaRPr>
                    </a:p>
                  </a:txBody>
                  <a:tcPr marL="3036" marR="3036" marT="3036" marB="0" anchor="ctr"/>
                </a:tc>
                <a:tc vMerge="1">
                  <a:tcPr/>
                </a:tc>
                <a:tc vMerge="1">
                  <a:tcPr/>
                </a:tc>
                <a:tc vMerge="1">
                  <a:tcPr/>
                </a:tc>
                <a:tc vMerge="1">
                  <a:tcPr/>
                </a:tc>
                <a:tc vMerge="1">
                  <a:tcPr/>
                </a:tc>
                <a:tc vMerge="1">
                  <a:tcPr/>
                </a:tc>
                <a:tc vMerge="1">
                  <a:tcPr/>
                </a:tc>
                <a:tc vMerge="1">
                  <a:tcPr/>
                </a:tc>
                <a:tc vMerge="1">
                  <a:tcPr/>
                </a:tc>
                <a:tc vMerge="1">
                  <a:tcPr/>
                </a:tc>
              </a:tr>
              <a:tr h="664814">
                <a:tc vMerge="1">
                  <a:tcPr/>
                </a:tc>
                <a:tc vMerge="1">
                  <a:tcPr/>
                </a:tc>
                <a:tc vMerge="1">
                  <a:tcPr/>
                </a:tc>
                <a:tc vMerge="1">
                  <a:tcPr/>
                </a:tc>
                <a:tc vMerge="1">
                  <a:tcPr/>
                </a:tc>
                <a:tc vMerge="1">
                  <a:tcPr/>
                </a:tc>
                <a:tc vMerge="1">
                  <a:tcPr/>
                </a:tc>
                <a:tc>
                  <a:txBody>
                    <a:bodyPr/>
                    <a:lstStyle/>
                    <a:p>
                      <a:pPr algn="ctr" fontAlgn="ctr"/>
                      <a:r>
                        <a:rPr lang="zh-CN" altLang="en-US" sz="1200" u="none" strike="noStrike">
                          <a:effectLst/>
                        </a:rPr>
                        <a:t>发布信息条数（条）</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服务活动次数（次）</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服务企业数（家）</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服务活动次数（次）</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服务企业数（家）</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服务活动次数（次）</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服务企业数（家）</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培训班（个）</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服务企业数（家）</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培训人数（人）</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服务活动次数（次）</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服务企业数（家）</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实现融资金额</a:t>
                      </a:r>
                      <a:r>
                        <a:rPr lang="en-US" altLang="zh-CN" sz="1200" u="none" strike="noStrike">
                          <a:effectLst/>
                        </a:rPr>
                        <a:t>/</a:t>
                      </a:r>
                      <a:r>
                        <a:rPr lang="zh-CN" altLang="en-US" sz="1200" u="none" strike="noStrike">
                          <a:effectLst/>
                        </a:rPr>
                        <a:t>新增担保额（万元）</a:t>
                      </a:r>
                      <a:endParaRPr lang="zh-CN" altLang="en-US" sz="1200" b="1" i="0" u="none" strike="noStrike">
                        <a:effectLst/>
                        <a:latin typeface="宋体" panose="02010600030101010101" pitchFamily="2" charset="-122"/>
                        <a:ea typeface="宋体" panose="02010600030101010101" pitchFamily="2" charset="-122"/>
                      </a:endParaRPr>
                    </a:p>
                  </a:txBody>
                  <a:tcPr marL="3036" marR="3036" marT="3036" marB="0" anchor="ctr"/>
                </a:tc>
                <a:tc vMerge="1">
                  <a:tcPr/>
                </a:tc>
                <a:tc vMerge="1">
                  <a:tcPr/>
                </a:tc>
                <a:tc vMerge="1">
                  <a:tcPr/>
                </a:tc>
                <a:tc vMerge="1">
                  <a:tcPr/>
                </a:tc>
                <a:tc vMerge="1">
                  <a:tcPr/>
                </a:tc>
                <a:tc vMerge="1">
                  <a:tcPr/>
                </a:tc>
                <a:tc vMerge="1">
                  <a:tcPr/>
                </a:tc>
                <a:tc vMerge="1">
                  <a:tcPr/>
                </a:tc>
                <a:tc vMerge="1">
                  <a:tcPr/>
                </a:tc>
                <a:tc vMerge="1">
                  <a:tcPr/>
                </a:tc>
                <a:tc vMerge="1">
                  <a:tcPr/>
                </a:tc>
                <a:tc vMerge="1">
                  <a:tcPr/>
                </a:tc>
                <a:tc vMerge="1">
                  <a:tcPr/>
                </a:tc>
                <a:tc vMerge="1">
                  <a:tcPr/>
                </a:tc>
              </a:tr>
              <a:tr h="655707">
                <a:tc>
                  <a:txBody>
                    <a:bodyPr/>
                    <a:lstStyle/>
                    <a:p>
                      <a:pPr algn="l"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ctr"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l"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l"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l"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l"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l"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l"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l"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l" fontAlgn="ctr"/>
                      <a:r>
                        <a:rPr lang="zh-CN" altLang="en-US" sz="1200" u="none" strike="noStrike" dirty="0">
                          <a:effectLst/>
                        </a:rPr>
                        <a:t>　</a:t>
                      </a:r>
                      <a:endParaRPr lang="zh-CN" altLang="en-US" sz="1200" b="0" i="0" u="none" strike="noStrike" dirty="0">
                        <a:effectLst/>
                        <a:latin typeface="宋体" panose="02010600030101010101" pitchFamily="2" charset="-122"/>
                        <a:ea typeface="宋体" panose="02010600030101010101" pitchFamily="2" charset="-122"/>
                      </a:endParaRPr>
                    </a:p>
                  </a:txBody>
                  <a:tcPr marL="3036" marR="3036" marT="3036" marB="0" anchor="ctr"/>
                </a:tc>
                <a:tc>
                  <a:txBody>
                    <a:bodyPr/>
                    <a:lstStyle/>
                    <a:p>
                      <a:pPr algn="l"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l"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l"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l"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l" fontAlgn="ctr"/>
                      <a:r>
                        <a:rPr lang="zh-CN" altLang="en-US" sz="1200" u="none" strike="noStrike">
                          <a:effectLst/>
                        </a:rPr>
                        <a:t>　</a:t>
                      </a:r>
                      <a:endParaRPr lang="zh-CN" altLang="en-US" sz="1200" b="0" i="0" u="none" strike="noStrike">
                        <a:effectLst/>
                        <a:latin typeface="宋体" panose="02010600030101010101" pitchFamily="2" charset="-122"/>
                        <a:ea typeface="宋体" panose="02010600030101010101" pitchFamily="2" charset="-122"/>
                      </a:endParaRPr>
                    </a:p>
                  </a:txBody>
                  <a:tcPr marL="3036" marR="3036" marT="3036" marB="0" anchor="ctr"/>
                </a:tc>
                <a:tc>
                  <a:txBody>
                    <a:bodyPr/>
                    <a:lstStyle/>
                    <a:p>
                      <a:pPr algn="l" fontAlgn="ctr"/>
                      <a:r>
                        <a:rPr lang="zh-CN" altLang="en-US" sz="1200" u="none" strike="noStrike" dirty="0">
                          <a:effectLst/>
                        </a:rPr>
                        <a:t>　</a:t>
                      </a:r>
                      <a:endParaRPr lang="zh-CN" altLang="en-US" sz="1200" b="0" i="0" u="none" strike="noStrike" dirty="0">
                        <a:effectLst/>
                        <a:latin typeface="宋体" panose="02010600030101010101" pitchFamily="2" charset="-122"/>
                        <a:ea typeface="宋体" panose="02010600030101010101" pitchFamily="2" charset="-122"/>
                      </a:endParaRPr>
                    </a:p>
                  </a:txBody>
                  <a:tcPr marL="3036" marR="3036" marT="3036" marB="0" anchor="ctr"/>
                </a:tc>
              </a:tr>
            </a:tbl>
          </a:graphicData>
        </a:graphic>
      </p:graphicFrame>
    </p:spTree>
  </p:cSld>
  <p:clrMapOvr>
    <a:masterClrMapping/>
  </p:clrMapOvr>
  <p:transition spd="slow">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0" y="6437313"/>
            <a:ext cx="12192000" cy="427037"/>
            <a:chOff x="0" y="6437630"/>
            <a:chExt cx="12192000" cy="426720"/>
          </a:xfrm>
        </p:grpSpPr>
        <p:pic>
          <p:nvPicPr>
            <p:cNvPr id="3789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图片 14"/>
            <p:cNvPicPr>
              <a:picLocks noChangeAspect="1" noChangeArrowheads="1"/>
            </p:cNvPicPr>
            <p:nvPr/>
          </p:nvPicPr>
          <p:blipFill>
            <a:blip r:embed="rId1">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文本占位符 1"/>
          <p:cNvSpPr>
            <a:spLocks noGrp="1"/>
          </p:cNvSpPr>
          <p:nvPr>
            <p:ph type="body" sz="quarter" idx="13"/>
          </p:nvPr>
        </p:nvSpPr>
        <p:spPr>
          <a:xfrm>
            <a:off x="334963" y="395288"/>
            <a:ext cx="1006475" cy="923925"/>
          </a:xfrm>
        </p:spPr>
        <p:txBody>
          <a:bodyPr/>
          <a:lstStyle/>
          <a:p>
            <a:pPr fontAlgn="auto">
              <a:spcAft>
                <a:spcPts val="0"/>
              </a:spcAft>
              <a:defRPr/>
            </a:pPr>
            <a:r>
              <a:rPr lang="zh-CN" altLang="en-US" dirty="0"/>
              <a:t>参</a:t>
            </a:r>
            <a:endParaRPr lang="zh-CN" altLang="en-US" dirty="0"/>
          </a:p>
        </p:txBody>
      </p:sp>
      <p:sp>
        <p:nvSpPr>
          <p:cNvPr id="31" name="文本占位符 2"/>
          <p:cNvSpPr>
            <a:spLocks noGrp="1"/>
          </p:cNvSpPr>
          <p:nvPr>
            <p:ph type="body" sz="quarter" idx="14"/>
          </p:nvPr>
        </p:nvSpPr>
        <p:spPr>
          <a:xfrm>
            <a:off x="1352549" y="606425"/>
            <a:ext cx="4830967" cy="461665"/>
          </a:xfrm>
        </p:spPr>
        <p:txBody>
          <a:bodyPr/>
          <a:lstStyle/>
          <a:p>
            <a:pPr lvl="0" algn="just" fontAlgn="ctr"/>
            <a:r>
              <a:rPr lang="zh-CN" altLang="en-US"/>
              <a:t>服务平台报送情况</a:t>
            </a:r>
            <a:endParaRPr lang="en-US" altLang="zh-CN" dirty="0"/>
          </a:p>
        </p:txBody>
      </p:sp>
      <p:sp>
        <p:nvSpPr>
          <p:cNvPr id="2" name="矩形 1"/>
          <p:cNvSpPr/>
          <p:nvPr/>
        </p:nvSpPr>
        <p:spPr>
          <a:xfrm>
            <a:off x="962685" y="1058538"/>
            <a:ext cx="10441662" cy="5478423"/>
          </a:xfrm>
          <a:prstGeom prst="rect">
            <a:avLst/>
          </a:prstGeom>
        </p:spPr>
        <p:txBody>
          <a:bodyPr wrap="square">
            <a:spAutoFit/>
          </a:bodyPr>
          <a:lstStyle/>
          <a:p>
            <a:pPr algn="ctr">
              <a:lnSpc>
                <a:spcPts val="2800"/>
              </a:lnSpc>
              <a:spcAft>
                <a:spcPts val="0"/>
              </a:spcAft>
            </a:pPr>
            <a:r>
              <a:rPr lang="zh-CN" altLang="zh-CN" sz="2400" b="1" kern="100" dirty="0">
                <a:solidFill>
                  <a:srgbClr val="F23C00"/>
                </a:solidFill>
                <a:latin typeface="等线" panose="02010600030101010101" pitchFamily="2" charset="-122"/>
                <a:ea typeface="方正小标宋简体"/>
                <a:cs typeface="Times New Roman" panose="02020603050405020304" pitchFamily="18" charset="0"/>
              </a:rPr>
              <a:t>国家示范平台</a:t>
            </a:r>
            <a:r>
              <a:rPr lang="en-US" altLang="zh-CN" sz="2400" b="1" kern="100" dirty="0">
                <a:solidFill>
                  <a:srgbClr val="F23C00"/>
                </a:solidFill>
                <a:latin typeface="等线" panose="02010600030101010101" pitchFamily="2" charset="-122"/>
                <a:ea typeface="方正小标宋简体"/>
                <a:cs typeface="Times New Roman" panose="02020603050405020304" pitchFamily="18" charset="0"/>
              </a:rPr>
              <a:t>2023</a:t>
            </a:r>
            <a:r>
              <a:rPr lang="zh-CN" altLang="zh-CN" sz="2400" b="1" kern="100" dirty="0">
                <a:solidFill>
                  <a:srgbClr val="F23C00"/>
                </a:solidFill>
                <a:latin typeface="等线" panose="02010600030101010101" pitchFamily="2" charset="-122"/>
                <a:ea typeface="方正小标宋简体"/>
                <a:cs typeface="Times New Roman" panose="02020603050405020304" pitchFamily="18" charset="0"/>
              </a:rPr>
              <a:t>年度自查报告</a:t>
            </a:r>
            <a:endParaRPr lang="zh-CN" altLang="zh-CN" sz="2400" b="1" kern="100" dirty="0">
              <a:solidFill>
                <a:srgbClr val="F23C00"/>
              </a:solidFill>
              <a:latin typeface="等线" panose="02010600030101010101" pitchFamily="2" charset="-122"/>
              <a:ea typeface="等线" panose="02010600030101010101" pitchFamily="2" charset="-122"/>
              <a:cs typeface="Times New Roman" panose="02020603050405020304" pitchFamily="18" charset="0"/>
            </a:endParaRPr>
          </a:p>
          <a:p>
            <a:pPr algn="just">
              <a:lnSpc>
                <a:spcPts val="2800"/>
              </a:lnSpc>
              <a:spcAft>
                <a:spcPts val="0"/>
              </a:spcAft>
            </a:pPr>
            <a:r>
              <a:rPr lang="zh-CN" altLang="zh-CN" kern="100" dirty="0">
                <a:latin typeface="等线" panose="02010600030101010101" pitchFamily="2" charset="-122"/>
                <a:ea typeface="黑体" panose="02010609060101010101" pitchFamily="49" charset="-122"/>
                <a:cs typeface="Times New Roman" panose="02020603050405020304" pitchFamily="18" charset="0"/>
              </a:rPr>
              <a:t>一、平台管理运营情况</a:t>
            </a:r>
            <a:endParaRPr lang="zh-CN"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ts val="2800"/>
              </a:lnSpc>
              <a:spcAft>
                <a:spcPts val="0"/>
              </a:spcAft>
            </a:pPr>
            <a:r>
              <a:rPr lang="zh-CN" altLang="zh-CN" kern="100" dirty="0">
                <a:latin typeface="等线" panose="02010600030101010101" pitchFamily="2" charset="-122"/>
                <a:ea typeface="仿宋_GB2312"/>
                <a:cs typeface="Times New Roman" panose="02020603050405020304" pitchFamily="18" charset="0"/>
              </a:rPr>
              <a:t>（运营单位、示范平台的基本运营管理情况）</a:t>
            </a:r>
            <a:endParaRPr lang="zh-CN"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ts val="2800"/>
              </a:lnSpc>
              <a:spcAft>
                <a:spcPts val="0"/>
              </a:spcAft>
            </a:pPr>
            <a:r>
              <a:rPr lang="zh-CN" altLang="zh-CN" kern="100" dirty="0">
                <a:latin typeface="等线" panose="02010600030101010101" pitchFamily="2" charset="-122"/>
                <a:ea typeface="黑体" panose="02010609060101010101" pitchFamily="49" charset="-122"/>
                <a:cs typeface="Times New Roman" panose="02020603050405020304" pitchFamily="18" charset="0"/>
              </a:rPr>
              <a:t>二、</a:t>
            </a:r>
            <a:r>
              <a:rPr lang="en-US" altLang="zh-CN" kern="100" dirty="0">
                <a:latin typeface="等线" panose="02010600030101010101" pitchFamily="2" charset="-122"/>
                <a:ea typeface="黑体" panose="02010609060101010101" pitchFamily="49" charset="-122"/>
                <a:cs typeface="Times New Roman" panose="02020603050405020304" pitchFamily="18" charset="0"/>
              </a:rPr>
              <a:t>2023</a:t>
            </a:r>
            <a:r>
              <a:rPr lang="zh-CN" altLang="zh-CN" kern="100" dirty="0">
                <a:latin typeface="等线" panose="02010600030101010101" pitchFamily="2" charset="-122"/>
                <a:ea typeface="黑体" panose="02010609060101010101" pitchFamily="49" charset="-122"/>
                <a:cs typeface="Times New Roman" panose="02020603050405020304" pitchFamily="18" charset="0"/>
              </a:rPr>
              <a:t>年度服务情况</a:t>
            </a:r>
            <a:endParaRPr lang="zh-CN"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ts val="2800"/>
              </a:lnSpc>
              <a:spcAft>
                <a:spcPts val="0"/>
              </a:spcAft>
            </a:pPr>
            <a:r>
              <a:rPr lang="zh-CN" altLang="zh-CN" kern="100" dirty="0">
                <a:latin typeface="等线" panose="02010600030101010101" pitchFamily="2" charset="-122"/>
                <a:ea typeface="仿宋_GB2312"/>
                <a:cs typeface="Times New Roman" panose="02020603050405020304" pitchFamily="18" charset="0"/>
              </a:rPr>
              <a:t>（主要服务内容、服务对象、服务规模、方式、收费等，服务能力提升情况，为中小企业提供公益性或低收费服务情况，组织带动社会服务资源情况等）</a:t>
            </a:r>
            <a:endParaRPr lang="zh-CN"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ts val="2800"/>
              </a:lnSpc>
              <a:spcAft>
                <a:spcPts val="0"/>
              </a:spcAft>
            </a:pPr>
            <a:r>
              <a:rPr lang="zh-CN" altLang="zh-CN" kern="100" dirty="0">
                <a:latin typeface="等线" panose="02010600030101010101" pitchFamily="2" charset="-122"/>
                <a:ea typeface="黑体" panose="02010609060101010101" pitchFamily="49" charset="-122"/>
                <a:cs typeface="Times New Roman" panose="02020603050405020304" pitchFamily="18" charset="0"/>
              </a:rPr>
              <a:t>三、主要服务业绩</a:t>
            </a:r>
            <a:endParaRPr lang="zh-CN"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ts val="2800"/>
              </a:lnSpc>
              <a:spcAft>
                <a:spcPts val="0"/>
              </a:spcAft>
            </a:pPr>
            <a:r>
              <a:rPr lang="zh-CN" altLang="zh-CN" kern="100" dirty="0">
                <a:latin typeface="等线" panose="02010600030101010101" pitchFamily="2" charset="-122"/>
                <a:ea typeface="仿宋_GB2312"/>
                <a:cs typeface="Times New Roman" panose="02020603050405020304" pitchFamily="18" charset="0"/>
              </a:rPr>
              <a:t>（服务企业成效、对区域经济和中小企业健康发展的贡献等）</a:t>
            </a:r>
            <a:endParaRPr lang="zh-CN"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ts val="2800"/>
              </a:lnSpc>
              <a:spcAft>
                <a:spcPts val="0"/>
              </a:spcAft>
            </a:pPr>
            <a:r>
              <a:rPr lang="zh-CN" altLang="zh-CN" kern="100" dirty="0">
                <a:latin typeface="等线" panose="02010600030101010101" pitchFamily="2" charset="-122"/>
                <a:ea typeface="黑体" panose="02010609060101010101" pitchFamily="49" charset="-122"/>
                <a:cs typeface="Times New Roman" panose="02020603050405020304" pitchFamily="18" charset="0"/>
              </a:rPr>
              <a:t>四、参加中小企业服务月和“一起益企”服务行动的情况</a:t>
            </a:r>
            <a:endParaRPr lang="zh-CN"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ts val="2800"/>
              </a:lnSpc>
              <a:spcAft>
                <a:spcPts val="0"/>
              </a:spcAft>
            </a:pPr>
            <a:r>
              <a:rPr lang="zh-CN" altLang="zh-CN" kern="100" dirty="0">
                <a:latin typeface="等线" panose="02010600030101010101" pitchFamily="2" charset="-122"/>
                <a:ea typeface="仿宋_GB2312"/>
                <a:cs typeface="Times New Roman" panose="02020603050405020304" pitchFamily="18" charset="0"/>
              </a:rPr>
              <a:t>（参与工信部中小企业服务月活动和“一起益企”中小企业服务行动的工作情况，承担政府部门委托的各项任务情况）</a:t>
            </a:r>
            <a:endParaRPr lang="zh-CN"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ts val="2800"/>
              </a:lnSpc>
              <a:spcAft>
                <a:spcPts val="0"/>
              </a:spcAft>
            </a:pPr>
            <a:r>
              <a:rPr lang="zh-CN" altLang="zh-CN" kern="100" dirty="0">
                <a:latin typeface="等线" panose="02010600030101010101" pitchFamily="2" charset="-122"/>
                <a:ea typeface="黑体" panose="02010609060101010101" pitchFamily="49" charset="-122"/>
                <a:cs typeface="Times New Roman" panose="02020603050405020304" pitchFamily="18" charset="0"/>
              </a:rPr>
              <a:t>五、享受支持科技创新进口税收政策情况</a:t>
            </a:r>
            <a:endParaRPr lang="zh-CN"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ts val="2800"/>
              </a:lnSpc>
              <a:spcAft>
                <a:spcPts val="0"/>
              </a:spcAft>
            </a:pPr>
            <a:r>
              <a:rPr lang="zh-CN" altLang="zh-CN" kern="100" dirty="0">
                <a:latin typeface="等线" panose="02010600030101010101" pitchFamily="2" charset="-122"/>
                <a:ea typeface="仿宋_GB2312"/>
                <a:cs typeface="Times New Roman" panose="02020603050405020304" pitchFamily="18" charset="0"/>
              </a:rPr>
              <a:t>（如无可不填写）</a:t>
            </a:r>
            <a:endParaRPr lang="zh-CN"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ts val="2800"/>
              </a:lnSpc>
              <a:spcAft>
                <a:spcPts val="0"/>
              </a:spcAft>
            </a:pPr>
            <a:r>
              <a:rPr lang="zh-CN" altLang="zh-CN" kern="100" dirty="0">
                <a:latin typeface="等线" panose="02010600030101010101" pitchFamily="2" charset="-122"/>
                <a:ea typeface="黑体" panose="02010609060101010101" pitchFamily="49" charset="-122"/>
                <a:cs typeface="Times New Roman" panose="02020603050405020304" pitchFamily="18" charset="0"/>
              </a:rPr>
              <a:t>六、下一步计划</a:t>
            </a:r>
            <a:endParaRPr lang="zh-CN"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ts val="2800"/>
              </a:lnSpc>
              <a:spcAft>
                <a:spcPts val="0"/>
              </a:spcAft>
            </a:pPr>
            <a:r>
              <a:rPr lang="zh-CN" altLang="zh-CN" kern="100" dirty="0">
                <a:latin typeface="等线" panose="02010600030101010101" pitchFamily="2" charset="-122"/>
                <a:ea typeface="仿宋_GB2312"/>
                <a:cs typeface="Times New Roman" panose="02020603050405020304" pitchFamily="18" charset="0"/>
              </a:rPr>
              <a:t>（发展规划、年度服务目标等）</a:t>
            </a:r>
            <a:endParaRPr lang="zh-CN" altLang="zh-CN" sz="11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0" y="6437313"/>
            <a:ext cx="12192000" cy="427037"/>
            <a:chOff x="0" y="6437630"/>
            <a:chExt cx="12192000" cy="426720"/>
          </a:xfrm>
        </p:grpSpPr>
        <p:pic>
          <p:nvPicPr>
            <p:cNvPr id="3789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图片 14"/>
            <p:cNvPicPr>
              <a:picLocks noChangeAspect="1" noChangeArrowheads="1"/>
            </p:cNvPicPr>
            <p:nvPr/>
          </p:nvPicPr>
          <p:blipFill>
            <a:blip r:embed="rId1">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文本占位符 1"/>
          <p:cNvSpPr>
            <a:spLocks noGrp="1"/>
          </p:cNvSpPr>
          <p:nvPr>
            <p:ph type="body" sz="quarter" idx="13"/>
          </p:nvPr>
        </p:nvSpPr>
        <p:spPr>
          <a:xfrm>
            <a:off x="334963" y="395288"/>
            <a:ext cx="1006475" cy="923925"/>
          </a:xfrm>
        </p:spPr>
        <p:txBody>
          <a:bodyPr/>
          <a:lstStyle/>
          <a:p>
            <a:pPr fontAlgn="auto">
              <a:spcAft>
                <a:spcPts val="0"/>
              </a:spcAft>
              <a:defRPr/>
            </a:pPr>
            <a:r>
              <a:rPr lang="zh-CN" altLang="en-US" dirty="0"/>
              <a:t>参</a:t>
            </a:r>
            <a:endParaRPr lang="zh-CN" altLang="en-US" dirty="0"/>
          </a:p>
        </p:txBody>
      </p:sp>
      <p:sp>
        <p:nvSpPr>
          <p:cNvPr id="31" name="文本占位符 2"/>
          <p:cNvSpPr>
            <a:spLocks noGrp="1"/>
          </p:cNvSpPr>
          <p:nvPr>
            <p:ph type="body" sz="quarter" idx="14"/>
          </p:nvPr>
        </p:nvSpPr>
        <p:spPr>
          <a:xfrm>
            <a:off x="1352549" y="606425"/>
            <a:ext cx="4830967" cy="461665"/>
          </a:xfrm>
        </p:spPr>
        <p:txBody>
          <a:bodyPr/>
          <a:lstStyle/>
          <a:p>
            <a:pPr lvl="0" algn="just" fontAlgn="ctr"/>
            <a:r>
              <a:rPr lang="zh-CN" altLang="en-US"/>
              <a:t>服务平台报送情况</a:t>
            </a:r>
            <a:endParaRPr lang="en-US" altLang="zh-CN" dirty="0"/>
          </a:p>
        </p:txBody>
      </p:sp>
      <p:graphicFrame>
        <p:nvGraphicFramePr>
          <p:cNvPr id="2" name="表格 1"/>
          <p:cNvGraphicFramePr>
            <a:graphicFrameLocks noGrp="1"/>
          </p:cNvGraphicFramePr>
          <p:nvPr/>
        </p:nvGraphicFramePr>
        <p:xfrm>
          <a:off x="998822" y="1281827"/>
          <a:ext cx="10284737" cy="5369004"/>
        </p:xfrm>
        <a:graphic>
          <a:graphicData uri="http://schemas.openxmlformats.org/drawingml/2006/table">
            <a:tbl>
              <a:tblPr firstRow="1" firstCol="1" bandRow="1">
                <a:tableStyleId>{5C22544A-7EE6-4342-B048-85BDC9FD1C3A}</a:tableStyleId>
              </a:tblPr>
              <a:tblGrid>
                <a:gridCol w="930542"/>
                <a:gridCol w="1637522"/>
                <a:gridCol w="2091446"/>
                <a:gridCol w="1282329"/>
                <a:gridCol w="2896022"/>
                <a:gridCol w="1446876"/>
              </a:tblGrid>
              <a:tr h="222628">
                <a:tc>
                  <a:txBody>
                    <a:bodyPr/>
                    <a:lstStyle/>
                    <a:p>
                      <a:pPr algn="ctr">
                        <a:spcAft>
                          <a:spcPts val="0"/>
                        </a:spcAft>
                      </a:pPr>
                      <a:r>
                        <a:rPr lang="zh-CN" sz="1200" kern="0" dirty="0">
                          <a:effectLst/>
                        </a:rPr>
                        <a:t>序号</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r>
                        <a:rPr lang="zh-CN" sz="1200" kern="0">
                          <a:effectLst/>
                        </a:rPr>
                        <a:t>姓名</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r>
                        <a:rPr lang="zh-CN" sz="1200" kern="0">
                          <a:effectLst/>
                        </a:rPr>
                        <a:t>职务</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r>
                        <a:rPr lang="zh-CN" sz="1200" kern="0">
                          <a:effectLst/>
                        </a:rPr>
                        <a:t>学历</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r>
                        <a:rPr lang="zh-CN" sz="1200" kern="0">
                          <a:effectLst/>
                        </a:rPr>
                        <a:t>毕业学校</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r>
                        <a:rPr lang="zh-CN" sz="1200" kern="0" dirty="0">
                          <a:solidFill>
                            <a:srgbClr val="F23C00"/>
                          </a:solidFill>
                          <a:effectLst/>
                        </a:rPr>
                        <a:t>职称</a:t>
                      </a:r>
                      <a:endParaRPr lang="zh-CN" sz="1200" kern="100" dirty="0">
                        <a:solidFill>
                          <a:srgbClr val="F23C00"/>
                        </a:solidFill>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r>
              <a:tr h="222628">
                <a:tc>
                  <a:txBody>
                    <a:bodyPr/>
                    <a:lstStyle/>
                    <a:p>
                      <a:pPr algn="ctr">
                        <a:spcAft>
                          <a:spcPts val="0"/>
                        </a:spcAft>
                      </a:pPr>
                      <a:r>
                        <a:rPr lang="en-US" sz="1200" kern="0">
                          <a:effectLst/>
                        </a:rPr>
                        <a:t>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管理及技术支持</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r>
                        <a:rPr lang="zh-CN" sz="1200" kern="100">
                          <a:effectLst/>
                        </a:rPr>
                        <a:t>硕士</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100">
                          <a:effectLst/>
                        </a:rPr>
                        <a:t>澳大利亚</a:t>
                      </a:r>
                      <a:r>
                        <a:rPr lang="en-US" sz="1200" kern="100">
                          <a:effectLst/>
                        </a:rPr>
                        <a:t>Wollongong</a:t>
                      </a:r>
                      <a:r>
                        <a:rPr lang="zh-CN" sz="1200" kern="100">
                          <a:effectLst/>
                        </a:rPr>
                        <a:t>大学</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100">
                          <a:effectLst/>
                        </a:rPr>
                        <a:t>工程师</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r>
              <a:tr h="222628">
                <a:tc>
                  <a:txBody>
                    <a:bodyPr/>
                    <a:lstStyle/>
                    <a:p>
                      <a:pPr algn="ctr">
                        <a:spcAft>
                          <a:spcPts val="0"/>
                        </a:spcAft>
                      </a:pPr>
                      <a:r>
                        <a:rPr lang="en-US" sz="1200" kern="0">
                          <a:effectLst/>
                        </a:rPr>
                        <a:t>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管理及技术支持</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r>
                        <a:rPr lang="zh-CN" sz="1200" kern="100">
                          <a:effectLst/>
                        </a:rPr>
                        <a:t>本科</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100">
                          <a:effectLst/>
                        </a:rPr>
                        <a:t>第二汽车制造厂职工大学</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endParaRPr lang="zh-CN" sz="1200" kern="100">
                        <a:effectLst/>
                        <a:latin typeface="等线" panose="02010600030101010101" pitchFamily="2" charset="-122"/>
                        <a:ea typeface="等线" panose="02010600030101010101" pitchFamily="2" charset="-122"/>
                      </a:endParaRPr>
                    </a:p>
                  </a:txBody>
                  <a:tcPr marL="46236" marR="46236" marT="0" marB="0"/>
                </a:tc>
              </a:tr>
              <a:tr h="222628">
                <a:tc>
                  <a:txBody>
                    <a:bodyPr/>
                    <a:lstStyle/>
                    <a:p>
                      <a:pPr algn="ctr">
                        <a:spcAft>
                          <a:spcPts val="0"/>
                        </a:spcAft>
                      </a:pPr>
                      <a:r>
                        <a:rPr lang="en-US" sz="1200" kern="0">
                          <a:effectLst/>
                        </a:rPr>
                        <a:t>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管理及技术支持</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r>
                        <a:rPr lang="zh-CN" sz="1200" kern="100">
                          <a:effectLst/>
                        </a:rPr>
                        <a:t>博士</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100">
                          <a:effectLst/>
                        </a:rPr>
                        <a:t>武汉大学</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endParaRPr lang="zh-CN" sz="1200" kern="100">
                        <a:effectLst/>
                        <a:latin typeface="等线" panose="02010600030101010101" pitchFamily="2" charset="-122"/>
                        <a:ea typeface="等线" panose="02010600030101010101" pitchFamily="2" charset="-122"/>
                      </a:endParaRPr>
                    </a:p>
                  </a:txBody>
                  <a:tcPr marL="46236" marR="46236" marT="0" marB="0"/>
                </a:tc>
              </a:tr>
              <a:tr h="235594">
                <a:tc>
                  <a:txBody>
                    <a:bodyPr/>
                    <a:lstStyle/>
                    <a:p>
                      <a:pPr algn="ctr">
                        <a:spcAft>
                          <a:spcPts val="0"/>
                        </a:spcAft>
                      </a:pPr>
                      <a:r>
                        <a:rPr lang="en-US" sz="1200" kern="0">
                          <a:effectLst/>
                        </a:rPr>
                        <a:t>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管理及技术支持</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r>
                        <a:rPr lang="zh-CN" sz="1200" kern="100">
                          <a:effectLst/>
                        </a:rPr>
                        <a:t>本科</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100">
                          <a:effectLst/>
                        </a:rPr>
                        <a:t>悉尼技术学院</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endParaRPr lang="zh-CN" sz="1200" kern="100" dirty="0">
                        <a:effectLst/>
                        <a:latin typeface="等线" panose="02010600030101010101" pitchFamily="2" charset="-122"/>
                        <a:ea typeface="等线" panose="02010600030101010101" pitchFamily="2" charset="-122"/>
                      </a:endParaRPr>
                    </a:p>
                  </a:txBody>
                  <a:tcPr marL="46236" marR="46236" marT="0" marB="0"/>
                </a:tc>
              </a:tr>
              <a:tr h="222628">
                <a:tc>
                  <a:txBody>
                    <a:bodyPr/>
                    <a:lstStyle/>
                    <a:p>
                      <a:pPr algn="ctr">
                        <a:spcAft>
                          <a:spcPts val="0"/>
                        </a:spcAft>
                      </a:pPr>
                      <a:r>
                        <a:rPr lang="en-US" sz="1200" kern="0">
                          <a:effectLst/>
                        </a:rPr>
                        <a:t>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管理及技术支持</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r>
                        <a:rPr lang="zh-CN" sz="1200" kern="100">
                          <a:effectLst/>
                        </a:rPr>
                        <a:t>硕士</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100">
                          <a:effectLst/>
                        </a:rPr>
                        <a:t>合肥工业大学</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endParaRPr lang="zh-CN" sz="1200" kern="100">
                        <a:effectLst/>
                        <a:latin typeface="等线" panose="02010600030101010101" pitchFamily="2" charset="-122"/>
                        <a:ea typeface="等线" panose="02010600030101010101" pitchFamily="2" charset="-122"/>
                      </a:endParaRPr>
                    </a:p>
                  </a:txBody>
                  <a:tcPr marL="46236" marR="46236" marT="0" marB="0"/>
                </a:tc>
              </a:tr>
              <a:tr h="222628">
                <a:tc>
                  <a:txBody>
                    <a:bodyPr/>
                    <a:lstStyle/>
                    <a:p>
                      <a:pPr algn="ctr">
                        <a:spcAft>
                          <a:spcPts val="0"/>
                        </a:spcAft>
                      </a:pPr>
                      <a:r>
                        <a:rPr lang="en-US" sz="1200" kern="0">
                          <a:effectLst/>
                        </a:rPr>
                        <a:t>6</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管理及技术支持</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r>
                        <a:rPr lang="zh-CN" sz="1200" kern="100">
                          <a:effectLst/>
                        </a:rPr>
                        <a:t>本科</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100">
                          <a:effectLst/>
                        </a:rPr>
                        <a:t>杭州电子科技大学</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endParaRPr lang="zh-CN" sz="1200" kern="100">
                        <a:effectLst/>
                        <a:latin typeface="等线" panose="02010600030101010101" pitchFamily="2" charset="-122"/>
                        <a:ea typeface="等线" panose="02010600030101010101" pitchFamily="2" charset="-122"/>
                      </a:endParaRPr>
                    </a:p>
                  </a:txBody>
                  <a:tcPr marL="46236" marR="46236" marT="0" marB="0"/>
                </a:tc>
              </a:tr>
              <a:tr h="222628">
                <a:tc>
                  <a:txBody>
                    <a:bodyPr/>
                    <a:lstStyle/>
                    <a:p>
                      <a:pPr algn="ctr">
                        <a:spcAft>
                          <a:spcPts val="0"/>
                        </a:spcAft>
                      </a:pPr>
                      <a:r>
                        <a:rPr lang="en-US" sz="1200" kern="0">
                          <a:effectLst/>
                        </a:rPr>
                        <a:t>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管理及技术支持</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r>
                        <a:rPr lang="zh-CN" sz="1200" kern="100">
                          <a:effectLst/>
                        </a:rPr>
                        <a:t>本科</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100">
                          <a:effectLst/>
                        </a:rPr>
                        <a:t>西安工业大学</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endParaRPr lang="zh-CN" sz="1200" kern="100">
                        <a:effectLst/>
                        <a:latin typeface="等线" panose="02010600030101010101" pitchFamily="2" charset="-122"/>
                        <a:ea typeface="等线" panose="02010600030101010101" pitchFamily="2" charset="-122"/>
                      </a:endParaRPr>
                    </a:p>
                  </a:txBody>
                  <a:tcPr marL="46236" marR="46236" marT="0" marB="0"/>
                </a:tc>
              </a:tr>
              <a:tr h="222628">
                <a:tc>
                  <a:txBody>
                    <a:bodyPr/>
                    <a:lstStyle/>
                    <a:p>
                      <a:pPr algn="ctr">
                        <a:spcAft>
                          <a:spcPts val="0"/>
                        </a:spcAft>
                      </a:pPr>
                      <a:r>
                        <a:rPr lang="en-US" sz="1200" kern="0">
                          <a:effectLst/>
                        </a:rPr>
                        <a:t>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技术支持</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100">
                          <a:effectLst/>
                        </a:rPr>
                        <a:t>本科</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100">
                          <a:effectLst/>
                        </a:rPr>
                        <a:t>大连理工大学</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endParaRPr lang="zh-CN" sz="1200" kern="100">
                        <a:effectLst/>
                        <a:latin typeface="等线" panose="02010600030101010101" pitchFamily="2" charset="-122"/>
                        <a:ea typeface="等线" panose="02010600030101010101" pitchFamily="2" charset="-122"/>
                      </a:endParaRPr>
                    </a:p>
                  </a:txBody>
                  <a:tcPr marL="46236" marR="46236" marT="0" marB="0"/>
                </a:tc>
              </a:tr>
              <a:tr h="222628">
                <a:tc>
                  <a:txBody>
                    <a:bodyPr/>
                    <a:lstStyle/>
                    <a:p>
                      <a:pPr algn="ctr">
                        <a:spcAft>
                          <a:spcPts val="0"/>
                        </a:spcAft>
                      </a:pPr>
                      <a:r>
                        <a:rPr lang="en-US" sz="1200" kern="0">
                          <a:effectLst/>
                        </a:rPr>
                        <a:t>9</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电气支持</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本科</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湘潭大学</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endParaRPr lang="zh-CN" sz="1200" kern="100">
                        <a:effectLst/>
                        <a:latin typeface="等线" panose="02010600030101010101" pitchFamily="2" charset="-122"/>
                        <a:ea typeface="等线" panose="02010600030101010101" pitchFamily="2" charset="-122"/>
                      </a:endParaRPr>
                    </a:p>
                  </a:txBody>
                  <a:tcPr marL="46236" marR="46236" marT="0" marB="0"/>
                </a:tc>
              </a:tr>
              <a:tr h="235594">
                <a:tc>
                  <a:txBody>
                    <a:bodyPr/>
                    <a:lstStyle/>
                    <a:p>
                      <a:pPr algn="ctr">
                        <a:spcAft>
                          <a:spcPts val="0"/>
                        </a:spcAft>
                      </a:pPr>
                      <a:r>
                        <a:rPr lang="en-US" sz="1200" kern="0">
                          <a:effectLst/>
                        </a:rPr>
                        <a:t>10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软件支持</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本科</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景德镇陶瓷学院科技艺术学院</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endParaRPr lang="zh-CN" sz="1200" kern="100" dirty="0">
                        <a:effectLst/>
                        <a:latin typeface="等线" panose="02010600030101010101" pitchFamily="2" charset="-122"/>
                        <a:ea typeface="等线" panose="02010600030101010101" pitchFamily="2" charset="-122"/>
                      </a:endParaRPr>
                    </a:p>
                  </a:txBody>
                  <a:tcPr marL="46236" marR="46236" marT="0" marB="0"/>
                </a:tc>
              </a:tr>
              <a:tr h="222628">
                <a:tc>
                  <a:txBody>
                    <a:bodyPr/>
                    <a:lstStyle/>
                    <a:p>
                      <a:pPr algn="ctr">
                        <a:spcAft>
                          <a:spcPts val="0"/>
                        </a:spcAft>
                      </a:pPr>
                      <a:r>
                        <a:rPr lang="en-US" sz="1200" kern="0">
                          <a:effectLst/>
                        </a:rPr>
                        <a:t>11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业务接洽</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100">
                          <a:effectLst/>
                        </a:rPr>
                        <a:t>本科</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100">
                          <a:effectLst/>
                        </a:rPr>
                        <a:t>浙江工业大学</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endParaRPr lang="zh-CN" sz="1200" kern="100" dirty="0">
                        <a:effectLst/>
                        <a:latin typeface="等线" panose="02010600030101010101" pitchFamily="2" charset="-122"/>
                        <a:ea typeface="等线" panose="02010600030101010101" pitchFamily="2" charset="-122"/>
                      </a:endParaRPr>
                    </a:p>
                  </a:txBody>
                  <a:tcPr marL="46236" marR="46236" marT="0" marB="0"/>
                </a:tc>
              </a:tr>
              <a:tr h="222628">
                <a:tc>
                  <a:txBody>
                    <a:bodyPr/>
                    <a:lstStyle/>
                    <a:p>
                      <a:pPr algn="ctr">
                        <a:spcAft>
                          <a:spcPts val="0"/>
                        </a:spcAft>
                      </a:pPr>
                      <a:r>
                        <a:rPr lang="en-US" sz="1200" kern="0">
                          <a:effectLst/>
                        </a:rPr>
                        <a:t>12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业务接洽</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大专</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常州机电职业技术学院</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endParaRPr lang="zh-CN" sz="1200" kern="100">
                        <a:effectLst/>
                        <a:latin typeface="等线" panose="02010600030101010101" pitchFamily="2" charset="-122"/>
                        <a:ea typeface="等线" panose="02010600030101010101" pitchFamily="2" charset="-122"/>
                      </a:endParaRPr>
                    </a:p>
                  </a:txBody>
                  <a:tcPr marL="46236" marR="46236" marT="0" marB="0"/>
                </a:tc>
              </a:tr>
              <a:tr h="222628">
                <a:tc>
                  <a:txBody>
                    <a:bodyPr/>
                    <a:lstStyle/>
                    <a:p>
                      <a:pPr algn="ctr">
                        <a:spcAft>
                          <a:spcPts val="0"/>
                        </a:spcAft>
                      </a:pPr>
                      <a:r>
                        <a:rPr lang="en-US" sz="1200" kern="0">
                          <a:effectLst/>
                        </a:rPr>
                        <a:t>13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检测服务</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100">
                          <a:effectLst/>
                        </a:rPr>
                        <a:t>大专</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100">
                          <a:effectLst/>
                        </a:rPr>
                        <a:t>浙江纺织服装职业技术学院</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endParaRPr lang="zh-CN" sz="1200" kern="100" dirty="0">
                        <a:effectLst/>
                        <a:latin typeface="等线" panose="02010600030101010101" pitchFamily="2" charset="-122"/>
                        <a:ea typeface="等线" panose="02010600030101010101" pitchFamily="2" charset="-122"/>
                      </a:endParaRPr>
                    </a:p>
                  </a:txBody>
                  <a:tcPr marL="46236" marR="46236" marT="0" marB="0"/>
                </a:tc>
              </a:tr>
              <a:tr h="222628">
                <a:tc>
                  <a:txBody>
                    <a:bodyPr/>
                    <a:lstStyle/>
                    <a:p>
                      <a:pPr algn="ctr">
                        <a:spcAft>
                          <a:spcPts val="0"/>
                        </a:spcAft>
                      </a:pPr>
                      <a:r>
                        <a:rPr lang="en-US" sz="1200" kern="0">
                          <a:effectLst/>
                        </a:rPr>
                        <a:t>14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检测服务</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大专</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宁波职业技术学院</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endParaRPr lang="zh-CN" sz="1200" kern="100">
                        <a:effectLst/>
                        <a:latin typeface="等线" panose="02010600030101010101" pitchFamily="2" charset="-122"/>
                        <a:ea typeface="等线" panose="02010600030101010101" pitchFamily="2" charset="-122"/>
                      </a:endParaRPr>
                    </a:p>
                  </a:txBody>
                  <a:tcPr marL="46236" marR="46236" marT="0" marB="0"/>
                </a:tc>
              </a:tr>
              <a:tr h="222628">
                <a:tc>
                  <a:txBody>
                    <a:bodyPr/>
                    <a:lstStyle/>
                    <a:p>
                      <a:pPr algn="ctr">
                        <a:spcAft>
                          <a:spcPts val="0"/>
                        </a:spcAft>
                      </a:pPr>
                      <a:r>
                        <a:rPr lang="en-US" sz="1200" kern="0">
                          <a:effectLst/>
                        </a:rPr>
                        <a:t>15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检测服务</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大专</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杭州市工人业余大学</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endParaRPr lang="zh-CN" sz="1200" kern="100">
                        <a:effectLst/>
                        <a:latin typeface="等线" panose="02010600030101010101" pitchFamily="2" charset="-122"/>
                        <a:ea typeface="等线" panose="02010600030101010101" pitchFamily="2" charset="-122"/>
                      </a:endParaRPr>
                    </a:p>
                  </a:txBody>
                  <a:tcPr marL="46236" marR="46236" marT="0" marB="0"/>
                </a:tc>
              </a:tr>
              <a:tr h="222628">
                <a:tc>
                  <a:txBody>
                    <a:bodyPr/>
                    <a:lstStyle/>
                    <a:p>
                      <a:pPr algn="ctr">
                        <a:spcAft>
                          <a:spcPts val="0"/>
                        </a:spcAft>
                      </a:pPr>
                      <a:r>
                        <a:rPr lang="en-US" sz="1200" kern="0">
                          <a:effectLst/>
                        </a:rPr>
                        <a:t>16</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检测服务</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大专</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湖南电气职业技术学院</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endParaRPr lang="zh-CN" sz="1200" kern="100">
                        <a:effectLst/>
                        <a:latin typeface="等线" panose="02010600030101010101" pitchFamily="2" charset="-122"/>
                        <a:ea typeface="等线" panose="02010600030101010101" pitchFamily="2" charset="-122"/>
                      </a:endParaRPr>
                    </a:p>
                  </a:txBody>
                  <a:tcPr marL="46236" marR="46236" marT="0" marB="0"/>
                </a:tc>
              </a:tr>
              <a:tr h="222628">
                <a:tc>
                  <a:txBody>
                    <a:bodyPr/>
                    <a:lstStyle/>
                    <a:p>
                      <a:pPr algn="ctr">
                        <a:spcAft>
                          <a:spcPts val="0"/>
                        </a:spcAft>
                      </a:pPr>
                      <a:r>
                        <a:rPr lang="en-US" sz="1200" kern="0">
                          <a:effectLst/>
                        </a:rPr>
                        <a:t>17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检测服务</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100">
                          <a:effectLst/>
                        </a:rPr>
                        <a:t>大专</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100">
                          <a:effectLst/>
                        </a:rPr>
                        <a:t>西安航空职工大学</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en-US" sz="1200" kern="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r>
              <a:tr h="222628">
                <a:tc>
                  <a:txBody>
                    <a:bodyPr/>
                    <a:lstStyle/>
                    <a:p>
                      <a:pPr algn="ctr">
                        <a:spcAft>
                          <a:spcPts val="0"/>
                        </a:spcAft>
                      </a:pPr>
                      <a:r>
                        <a:rPr lang="en-US" sz="1200" kern="0">
                          <a:effectLst/>
                        </a:rPr>
                        <a:t>18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0">
                          <a:effectLst/>
                        </a:rPr>
                        <a:t>检测服务</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100">
                          <a:effectLst/>
                        </a:rPr>
                        <a:t>大专</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zh-CN" sz="1200" kern="100">
                          <a:effectLst/>
                        </a:rPr>
                        <a:t>西南交大网络教育学院</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en-US" sz="1200" kern="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r>
              <a:tr h="222628">
                <a:tc>
                  <a:txBody>
                    <a:bodyPr/>
                    <a:lstStyle/>
                    <a:p>
                      <a:pPr algn="ctr">
                        <a:spcAft>
                          <a:spcPts val="0"/>
                        </a:spcAft>
                      </a:pPr>
                      <a:r>
                        <a:rPr lang="en-US" sz="1200" kern="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r>
                        <a:rPr lang="en-US" sz="1200" kern="10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en-US" sz="1200" kern="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en-US" sz="1200"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en-US" sz="1200"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en-US" sz="1200" kern="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r>
              <a:tr h="222628">
                <a:tc>
                  <a:txBody>
                    <a:bodyPr/>
                    <a:lstStyle/>
                    <a:p>
                      <a:pPr algn="ctr">
                        <a:spcAft>
                          <a:spcPts val="0"/>
                        </a:spcAft>
                      </a:pPr>
                      <a:r>
                        <a:rPr lang="en-US" sz="1200" kern="0" dirty="0">
                          <a:solidFill>
                            <a:srgbClr val="F23C00"/>
                          </a:solidFill>
                          <a:effectLst/>
                        </a:rPr>
                        <a:t> 20</a:t>
                      </a:r>
                      <a:endParaRPr lang="zh-CN" sz="1200" kern="100" dirty="0">
                        <a:solidFill>
                          <a:srgbClr val="F23C00"/>
                        </a:solidFill>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r>
                        <a:rPr lang="en-US" sz="1200"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en-US" sz="1200" kern="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en-US" sz="1200"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en-US" sz="1200"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en-US" sz="1200" kern="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r>
              <a:tr h="222628">
                <a:tc>
                  <a:txBody>
                    <a:bodyPr/>
                    <a:lstStyle/>
                    <a:p>
                      <a:pPr algn="ctr">
                        <a:spcAft>
                          <a:spcPts val="0"/>
                        </a:spcAft>
                      </a:pPr>
                      <a:r>
                        <a:rPr lang="en-US" sz="1200" kern="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r>
                        <a:rPr lang="en-US" sz="1200"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en-US" sz="1200" kern="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en-US" sz="1200"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en-US" sz="1200"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en-US" sz="1200" kern="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r>
              <a:tr h="222628">
                <a:tc>
                  <a:txBody>
                    <a:bodyPr/>
                    <a:lstStyle/>
                    <a:p>
                      <a:pPr algn="ctr">
                        <a:spcAft>
                          <a:spcPts val="0"/>
                        </a:spcAft>
                      </a:pPr>
                      <a:r>
                        <a:rPr lang="en-US" sz="1200" kern="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ctr">
                        <a:spcAft>
                          <a:spcPts val="0"/>
                        </a:spcAft>
                      </a:pPr>
                      <a:r>
                        <a:rPr lang="en-US" sz="1200"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en-US" sz="1200" kern="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en-US" sz="1200"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en-US" sz="1200"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ctr">
                        <a:spcAft>
                          <a:spcPts val="0"/>
                        </a:spcAft>
                      </a:pPr>
                      <a:r>
                        <a:rPr lang="en-US" sz="1200" kern="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r>
              <a:tr h="222628">
                <a:tc>
                  <a:txBody>
                    <a:bodyPr/>
                    <a:lstStyle/>
                    <a:p>
                      <a:pPr algn="ctr">
                        <a:spcAft>
                          <a:spcPts val="0"/>
                        </a:spcAft>
                      </a:pPr>
                      <a:r>
                        <a:rPr lang="en-US" sz="1200" kern="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nchor="ctr"/>
                </a:tc>
                <a:tc>
                  <a:txBody>
                    <a:bodyPr/>
                    <a:lstStyle/>
                    <a:p>
                      <a:pPr algn="l">
                        <a:spcAft>
                          <a:spcPts val="0"/>
                        </a:spcAft>
                      </a:pPr>
                      <a:r>
                        <a:rPr lang="en-US" sz="1200"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l">
                        <a:spcAft>
                          <a:spcPts val="0"/>
                        </a:spcAft>
                      </a:pPr>
                      <a:r>
                        <a:rPr lang="en-US" sz="1200" kern="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l">
                        <a:spcAft>
                          <a:spcPts val="0"/>
                        </a:spcAft>
                      </a:pPr>
                      <a:r>
                        <a:rPr lang="en-US" sz="1200"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l">
                        <a:spcAft>
                          <a:spcPts val="0"/>
                        </a:spcAft>
                      </a:pPr>
                      <a:r>
                        <a:rPr lang="en-US" sz="1200" kern="10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c>
                  <a:txBody>
                    <a:bodyPr/>
                    <a:lstStyle/>
                    <a:p>
                      <a:pPr algn="l">
                        <a:spcAft>
                          <a:spcPts val="0"/>
                        </a:spcAft>
                      </a:pPr>
                      <a:r>
                        <a:rPr lang="en-US" sz="1200" kern="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6236" marR="46236" marT="0" marB="0"/>
                </a:tc>
              </a:tr>
            </a:tbl>
          </a:graphicData>
        </a:graphic>
      </p:graphicFrame>
      <p:sp>
        <p:nvSpPr>
          <p:cNvPr id="4" name="Rectangle 1"/>
          <p:cNvSpPr>
            <a:spLocks noChangeArrowheads="1"/>
          </p:cNvSpPr>
          <p:nvPr/>
        </p:nvSpPr>
        <p:spPr bwMode="auto">
          <a:xfrm>
            <a:off x="4785548" y="575647"/>
            <a:ext cx="3188704"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a:ln>
                  <a:noFill/>
                </a:ln>
                <a:solidFill>
                  <a:schemeClr val="tx1"/>
                </a:solidFill>
                <a:effectLst/>
                <a:latin typeface="等线" panose="02010600030101010101" pitchFamily="2" charset="-122"/>
                <a:ea typeface="方正小标宋简体" charset="-122"/>
                <a:cs typeface="Times New Roman" panose="02020603050405020304" pitchFamily="18" charset="0"/>
              </a:rPr>
              <a:t>附表</a:t>
            </a:r>
            <a:r>
              <a:rPr kumimoji="0" lang="en-US" altLang="zh-CN" sz="2000" b="0" i="0" u="none" strike="noStrike" cap="none" normalizeH="0" baseline="0" dirty="0">
                <a:ln>
                  <a:noFill/>
                </a:ln>
                <a:solidFill>
                  <a:schemeClr val="tx1"/>
                </a:solidFill>
                <a:effectLst/>
                <a:latin typeface="等线" panose="02010600030101010101" pitchFamily="2" charset="-122"/>
                <a:ea typeface="方正小标宋简体" charset="-122"/>
                <a:cs typeface="Times New Roman" panose="02020603050405020304" pitchFamily="18" charset="0"/>
              </a:rPr>
              <a:t>1</a:t>
            </a:r>
            <a:endParaRPr kumimoji="0" lang="en-US" altLang="zh-CN" sz="2000" b="0" i="0" u="none" strike="noStrike" cap="none" normalizeH="0" baseline="0" dirty="0">
              <a:ln>
                <a:noFill/>
              </a:ln>
              <a:solidFill>
                <a:schemeClr val="tx1"/>
              </a:solidFill>
              <a:effectLst/>
              <a:latin typeface="等线" panose="02010600030101010101" pitchFamily="2" charset="-122"/>
              <a:ea typeface="方正小标宋简体"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sz="2000" b="1" i="0" u="none" strike="noStrike" cap="none" normalizeH="0" baseline="0" dirty="0">
                <a:ln>
                  <a:noFill/>
                </a:ln>
                <a:solidFill>
                  <a:srgbClr val="F23C00"/>
                </a:solidFill>
                <a:effectLst/>
                <a:latin typeface="等线" panose="02010600030101010101" pitchFamily="2" charset="-122"/>
                <a:ea typeface="方正小标宋简体" charset="-122"/>
                <a:cs typeface="Times New Roman" panose="02020603050405020304" pitchFamily="18" charset="0"/>
              </a:rPr>
              <a:t>管理人员和服务人员名单</a:t>
            </a:r>
            <a:endParaRPr kumimoji="0" lang="zh-CN" sz="800" b="1" i="0" u="none" strike="noStrike" cap="none" normalizeH="0" baseline="0" dirty="0">
              <a:ln>
                <a:noFill/>
              </a:ln>
              <a:solidFill>
                <a:srgbClr val="F23C00"/>
              </a:solidFill>
              <a:effectLst/>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sz="1800" b="0" i="0" u="none" strike="noStrike" cap="none" normalizeH="0" baseline="0" dirty="0">
              <a:ln>
                <a:noFill/>
              </a:ln>
              <a:solidFill>
                <a:schemeClr val="tx1"/>
              </a:solidFill>
              <a:effectLst/>
              <a:latin typeface="Arial" panose="020B0604020202020204" pitchFamily="34" charset="0"/>
            </a:endParaRPr>
          </a:p>
        </p:txBody>
      </p:sp>
      <p:sp>
        <p:nvSpPr>
          <p:cNvPr id="19" name="椭圆 18"/>
          <p:cNvSpPr/>
          <p:nvPr/>
        </p:nvSpPr>
        <p:spPr>
          <a:xfrm>
            <a:off x="1128213" y="5450486"/>
            <a:ext cx="3154076" cy="986827"/>
          </a:xfrm>
          <a:prstGeom prst="ellipse">
            <a:avLst/>
          </a:prstGeom>
          <a:noFill/>
          <a:ln w="28575">
            <a:solidFill>
              <a:srgbClr val="F2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latin typeface="微软雅黑" panose="020B0503020204020204" pitchFamily="34" charset="-122"/>
              <a:ea typeface="微软雅黑" panose="020B0503020204020204" pitchFamily="34" charset="-122"/>
            </a:endParaRPr>
          </a:p>
        </p:txBody>
      </p:sp>
      <p:sp>
        <p:nvSpPr>
          <p:cNvPr id="20" name="椭圆 19"/>
          <p:cNvSpPr/>
          <p:nvPr/>
        </p:nvSpPr>
        <p:spPr>
          <a:xfrm>
            <a:off x="9948250" y="1855960"/>
            <a:ext cx="1249378" cy="4092167"/>
          </a:xfrm>
          <a:prstGeom prst="ellipse">
            <a:avLst/>
          </a:prstGeom>
          <a:noFill/>
          <a:ln w="28575">
            <a:solidFill>
              <a:srgbClr val="F2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0" y="6437313"/>
            <a:ext cx="12192000" cy="427037"/>
            <a:chOff x="0" y="6437630"/>
            <a:chExt cx="12192000" cy="426720"/>
          </a:xfrm>
        </p:grpSpPr>
        <p:pic>
          <p:nvPicPr>
            <p:cNvPr id="3789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图片 14"/>
            <p:cNvPicPr>
              <a:picLocks noChangeAspect="1" noChangeArrowheads="1"/>
            </p:cNvPicPr>
            <p:nvPr/>
          </p:nvPicPr>
          <p:blipFill>
            <a:blip r:embed="rId1">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文本占位符 1"/>
          <p:cNvSpPr>
            <a:spLocks noGrp="1"/>
          </p:cNvSpPr>
          <p:nvPr>
            <p:ph type="body" sz="quarter" idx="13"/>
          </p:nvPr>
        </p:nvSpPr>
        <p:spPr>
          <a:xfrm>
            <a:off x="334963" y="395288"/>
            <a:ext cx="1006475" cy="923925"/>
          </a:xfrm>
        </p:spPr>
        <p:txBody>
          <a:bodyPr/>
          <a:lstStyle/>
          <a:p>
            <a:pPr fontAlgn="auto">
              <a:spcAft>
                <a:spcPts val="0"/>
              </a:spcAft>
              <a:defRPr/>
            </a:pPr>
            <a:r>
              <a:rPr lang="zh-CN" altLang="en-US" dirty="0"/>
              <a:t>参</a:t>
            </a:r>
            <a:endParaRPr lang="zh-CN" altLang="en-US" dirty="0"/>
          </a:p>
        </p:txBody>
      </p:sp>
      <p:sp>
        <p:nvSpPr>
          <p:cNvPr id="31" name="文本占位符 2"/>
          <p:cNvSpPr>
            <a:spLocks noGrp="1"/>
          </p:cNvSpPr>
          <p:nvPr>
            <p:ph type="body" sz="quarter" idx="14"/>
          </p:nvPr>
        </p:nvSpPr>
        <p:spPr>
          <a:xfrm>
            <a:off x="1352549" y="606425"/>
            <a:ext cx="4830967" cy="461665"/>
          </a:xfrm>
        </p:spPr>
        <p:txBody>
          <a:bodyPr/>
          <a:lstStyle/>
          <a:p>
            <a:pPr lvl="0" algn="just" fontAlgn="ctr"/>
            <a:r>
              <a:rPr lang="zh-CN" altLang="en-US"/>
              <a:t>服务平台报送情况</a:t>
            </a:r>
            <a:endParaRPr lang="en-US" altLang="zh-CN" dirty="0"/>
          </a:p>
        </p:txBody>
      </p:sp>
      <p:graphicFrame>
        <p:nvGraphicFramePr>
          <p:cNvPr id="2" name="表格 1"/>
          <p:cNvGraphicFramePr>
            <a:graphicFrameLocks noGrp="1"/>
          </p:cNvGraphicFramePr>
          <p:nvPr/>
        </p:nvGraphicFramePr>
        <p:xfrm>
          <a:off x="112697" y="1165733"/>
          <a:ext cx="11976432" cy="5610616"/>
        </p:xfrm>
        <a:graphic>
          <a:graphicData uri="http://schemas.openxmlformats.org/drawingml/2006/table">
            <a:tbl>
              <a:tblPr firstRow="1" firstCol="1" bandRow="1">
                <a:tableStyleId>{5C22544A-7EE6-4342-B048-85BDC9FD1C3A}</a:tableStyleId>
              </a:tblPr>
              <a:tblGrid>
                <a:gridCol w="939328"/>
                <a:gridCol w="3302692"/>
                <a:gridCol w="932507"/>
                <a:gridCol w="1557196"/>
                <a:gridCol w="3621386"/>
                <a:gridCol w="1623323"/>
              </a:tblGrid>
              <a:tr h="700713">
                <a:tc>
                  <a:txBody>
                    <a:bodyPr/>
                    <a:lstStyle/>
                    <a:p>
                      <a:pPr algn="ctr">
                        <a:lnSpc>
                          <a:spcPct val="150000"/>
                        </a:lnSpc>
                        <a:spcAft>
                          <a:spcPts val="0"/>
                        </a:spcAft>
                      </a:pPr>
                      <a:r>
                        <a:rPr lang="zh-CN" sz="1600" kern="0" dirty="0">
                          <a:effectLst/>
                        </a:rPr>
                        <a:t>序号</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ctr">
                        <a:lnSpc>
                          <a:spcPct val="150000"/>
                        </a:lnSpc>
                        <a:spcAft>
                          <a:spcPts val="0"/>
                        </a:spcAft>
                      </a:pPr>
                      <a:r>
                        <a:rPr lang="zh-CN" sz="1600" kern="0">
                          <a:effectLst/>
                        </a:rPr>
                        <a:t>服务企业名称</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ctr">
                        <a:lnSpc>
                          <a:spcPct val="150000"/>
                        </a:lnSpc>
                        <a:spcAft>
                          <a:spcPts val="0"/>
                        </a:spcAft>
                      </a:pPr>
                      <a:r>
                        <a:rPr lang="zh-CN" sz="1600" kern="0">
                          <a:effectLst/>
                        </a:rPr>
                        <a:t>联系人</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ctr">
                        <a:lnSpc>
                          <a:spcPct val="150000"/>
                        </a:lnSpc>
                        <a:spcAft>
                          <a:spcPts val="0"/>
                        </a:spcAft>
                      </a:pPr>
                      <a:r>
                        <a:rPr lang="zh-CN" sz="1600" kern="0">
                          <a:effectLst/>
                        </a:rPr>
                        <a:t>联系电话</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ctr">
                        <a:lnSpc>
                          <a:spcPct val="150000"/>
                        </a:lnSpc>
                        <a:spcAft>
                          <a:spcPts val="0"/>
                        </a:spcAft>
                      </a:pPr>
                      <a:r>
                        <a:rPr lang="zh-CN" sz="1600" kern="0">
                          <a:effectLst/>
                        </a:rPr>
                        <a:t>主要服务内容</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ctr">
                        <a:lnSpc>
                          <a:spcPct val="150000"/>
                        </a:lnSpc>
                        <a:spcAft>
                          <a:spcPts val="0"/>
                        </a:spcAft>
                      </a:pPr>
                      <a:r>
                        <a:rPr lang="zh-CN" sz="1600" kern="0">
                          <a:effectLst/>
                        </a:rPr>
                        <a:t>企业满意度（</a:t>
                      </a:r>
                      <a:r>
                        <a:rPr lang="en-US" sz="1600" kern="0">
                          <a:effectLst/>
                        </a:rPr>
                        <a:t>%</a:t>
                      </a:r>
                      <a:r>
                        <a:rPr lang="zh-CN" sz="1600" kern="0">
                          <a:effectLst/>
                        </a:rPr>
                        <a:t>）</a:t>
                      </a:r>
                      <a:r>
                        <a:rPr lang="en-US" sz="1600" kern="0">
                          <a:effectLst/>
                        </a:rPr>
                        <a:t>    </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r>
              <a:tr h="467141">
                <a:tc>
                  <a:txBody>
                    <a:bodyPr/>
                    <a:lstStyle/>
                    <a:p>
                      <a:pPr algn="ctr">
                        <a:lnSpc>
                          <a:spcPct val="150000"/>
                        </a:lnSpc>
                        <a:spcAft>
                          <a:spcPts val="0"/>
                        </a:spcAft>
                      </a:pPr>
                      <a:r>
                        <a:rPr lang="en-US" sz="1600" kern="0">
                          <a:effectLst/>
                        </a:rPr>
                        <a:t>1</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江苏力星通用钢球股份有限公司</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贲工</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en-US" sz="1600" kern="0">
                          <a:effectLst/>
                        </a:rPr>
                        <a:t>1</a:t>
                      </a:r>
                      <a:r>
                        <a:rPr lang="en-US" sz="1600" u="none" strike="noStrike" kern="100">
                          <a:effectLst/>
                        </a:rPr>
                        <a:t>39****4855</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保护气氛辊底炉盐浴淬火生产线的研发</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ctr">
                        <a:lnSpc>
                          <a:spcPct val="150000"/>
                        </a:lnSpc>
                        <a:spcAft>
                          <a:spcPts val="0"/>
                        </a:spcAft>
                      </a:pPr>
                      <a:r>
                        <a:rPr lang="en-US" sz="1600" kern="0">
                          <a:effectLst/>
                        </a:rPr>
                        <a:t>100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r>
              <a:tr h="467141">
                <a:tc>
                  <a:txBody>
                    <a:bodyPr/>
                    <a:lstStyle/>
                    <a:p>
                      <a:pPr algn="ctr">
                        <a:lnSpc>
                          <a:spcPct val="150000"/>
                        </a:lnSpc>
                        <a:spcAft>
                          <a:spcPts val="0"/>
                        </a:spcAft>
                      </a:pPr>
                      <a:r>
                        <a:rPr lang="en-US" sz="1600" kern="0">
                          <a:effectLst/>
                        </a:rPr>
                        <a:t>2</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舍弗勒</a:t>
                      </a:r>
                      <a:r>
                        <a:rPr lang="en-US" sz="1600" kern="0">
                          <a:effectLst/>
                        </a:rPr>
                        <a:t>(</a:t>
                      </a:r>
                      <a:r>
                        <a:rPr lang="zh-CN" sz="1600" kern="0">
                          <a:effectLst/>
                        </a:rPr>
                        <a:t>中国</a:t>
                      </a:r>
                      <a:r>
                        <a:rPr lang="en-US" sz="1600" kern="0">
                          <a:effectLst/>
                        </a:rPr>
                        <a:t>)</a:t>
                      </a:r>
                      <a:r>
                        <a:rPr lang="zh-CN" sz="1600" kern="0">
                          <a:effectLst/>
                        </a:rPr>
                        <a:t>有限公司特种装备部</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孔工</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en-US" sz="1600" kern="0">
                          <a:effectLst/>
                        </a:rPr>
                        <a:t>152****6533</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新能源汽车发动机固化线的研发</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ctr">
                        <a:lnSpc>
                          <a:spcPct val="150000"/>
                        </a:lnSpc>
                        <a:spcAft>
                          <a:spcPts val="0"/>
                        </a:spcAft>
                      </a:pPr>
                      <a:r>
                        <a:rPr lang="en-US" sz="1600" kern="0">
                          <a:effectLst/>
                        </a:rPr>
                        <a:t>100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r>
              <a:tr h="467141">
                <a:tc>
                  <a:txBody>
                    <a:bodyPr/>
                    <a:lstStyle/>
                    <a:p>
                      <a:pPr algn="ctr">
                        <a:lnSpc>
                          <a:spcPct val="150000"/>
                        </a:lnSpc>
                        <a:spcAft>
                          <a:spcPts val="0"/>
                        </a:spcAft>
                      </a:pPr>
                      <a:r>
                        <a:rPr lang="en-US" sz="1600" kern="0">
                          <a:effectLst/>
                        </a:rPr>
                        <a:t>3</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杭州临江前进齿轮箱有限公司</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何工</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en-US" sz="1600" kern="0">
                          <a:effectLst/>
                        </a:rPr>
                        <a:t>1</a:t>
                      </a:r>
                      <a:r>
                        <a:rPr lang="en-US" sz="1600" u="none" strike="noStrike" kern="100">
                          <a:effectLst/>
                        </a:rPr>
                        <a:t>38****5773</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井式炉渗碳淬火生产线的研发</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ctr">
                        <a:lnSpc>
                          <a:spcPct val="150000"/>
                        </a:lnSpc>
                        <a:spcAft>
                          <a:spcPts val="0"/>
                        </a:spcAft>
                      </a:pPr>
                      <a:r>
                        <a:rPr lang="en-US" sz="1600" kern="0">
                          <a:effectLst/>
                        </a:rPr>
                        <a:t>100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r>
              <a:tr h="467141">
                <a:tc>
                  <a:txBody>
                    <a:bodyPr/>
                    <a:lstStyle/>
                    <a:p>
                      <a:pPr algn="ctr">
                        <a:lnSpc>
                          <a:spcPct val="150000"/>
                        </a:lnSpc>
                        <a:spcAft>
                          <a:spcPts val="0"/>
                        </a:spcAft>
                      </a:pPr>
                      <a:r>
                        <a:rPr lang="en-US" sz="1600" kern="0">
                          <a:effectLst/>
                        </a:rPr>
                        <a:t>4</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南京高速齿轮制造有限公司</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米工</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en-US" sz="1600" kern="0">
                          <a:effectLst/>
                        </a:rPr>
                        <a:t>1</a:t>
                      </a:r>
                      <a:r>
                        <a:rPr lang="en-US" sz="1600" u="none" strike="noStrike" kern="100">
                          <a:effectLst/>
                        </a:rPr>
                        <a:t>89****2653</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辊棒炉加热压淬自动生产线</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ctr">
                        <a:lnSpc>
                          <a:spcPct val="150000"/>
                        </a:lnSpc>
                        <a:spcAft>
                          <a:spcPts val="0"/>
                        </a:spcAft>
                      </a:pPr>
                      <a:r>
                        <a:rPr lang="en-US" sz="1600" kern="0">
                          <a:effectLst/>
                        </a:rPr>
                        <a:t>100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r>
              <a:tr h="467141">
                <a:tc>
                  <a:txBody>
                    <a:bodyPr/>
                    <a:lstStyle/>
                    <a:p>
                      <a:pPr algn="ctr">
                        <a:lnSpc>
                          <a:spcPct val="150000"/>
                        </a:lnSpc>
                        <a:spcAft>
                          <a:spcPts val="0"/>
                        </a:spcAft>
                      </a:pPr>
                      <a:r>
                        <a:rPr lang="en-US" sz="1600" kern="0">
                          <a:effectLst/>
                        </a:rPr>
                        <a:t>5</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上海交通大学</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张工</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en-US" sz="1600" kern="0">
                          <a:effectLst/>
                        </a:rPr>
                        <a:t>1</a:t>
                      </a:r>
                      <a:r>
                        <a:rPr lang="en-US" sz="1600" u="none" strike="noStrike" kern="100">
                          <a:effectLst/>
                        </a:rPr>
                        <a:t>86****0832</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可控气氛箱式炉压淬生产线</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ctr">
                        <a:lnSpc>
                          <a:spcPct val="150000"/>
                        </a:lnSpc>
                        <a:spcAft>
                          <a:spcPts val="0"/>
                        </a:spcAft>
                      </a:pPr>
                      <a:r>
                        <a:rPr lang="en-US" sz="1600" kern="0">
                          <a:effectLst/>
                        </a:rPr>
                        <a:t>100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r>
              <a:tr h="467141">
                <a:tc>
                  <a:txBody>
                    <a:bodyPr/>
                    <a:lstStyle/>
                    <a:p>
                      <a:pPr algn="ctr">
                        <a:lnSpc>
                          <a:spcPct val="150000"/>
                        </a:lnSpc>
                        <a:spcAft>
                          <a:spcPts val="0"/>
                        </a:spcAft>
                      </a:pPr>
                      <a:r>
                        <a:rPr lang="en-US" sz="1600" kern="0">
                          <a:effectLst/>
                        </a:rPr>
                        <a:t>6</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浙江诚本轴承滚子有限公司</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王工</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en-US" sz="1600" kern="0">
                          <a:effectLst/>
                        </a:rPr>
                        <a:t>1</a:t>
                      </a:r>
                      <a:r>
                        <a:rPr lang="en-US" sz="1600" u="none" strike="noStrike" kern="100">
                          <a:effectLst/>
                        </a:rPr>
                        <a:t>39****7889</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保护气氛辊底式油淬火生产线的研发</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ctr">
                        <a:lnSpc>
                          <a:spcPct val="150000"/>
                        </a:lnSpc>
                        <a:spcAft>
                          <a:spcPts val="0"/>
                        </a:spcAft>
                      </a:pPr>
                      <a:r>
                        <a:rPr lang="en-US" sz="1600" kern="0">
                          <a:effectLst/>
                        </a:rPr>
                        <a:t>100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r>
              <a:tr h="467141">
                <a:tc>
                  <a:txBody>
                    <a:bodyPr/>
                    <a:lstStyle/>
                    <a:p>
                      <a:pPr algn="ctr">
                        <a:lnSpc>
                          <a:spcPct val="150000"/>
                        </a:lnSpc>
                        <a:spcAft>
                          <a:spcPts val="0"/>
                        </a:spcAft>
                      </a:pPr>
                      <a:r>
                        <a:rPr lang="en-US" sz="1600" kern="0">
                          <a:effectLst/>
                        </a:rPr>
                        <a:t>7</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浙江中集轴承有限公司</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王工</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en-US" sz="1600" kern="0">
                          <a:effectLst/>
                        </a:rPr>
                        <a:t>1</a:t>
                      </a:r>
                      <a:r>
                        <a:rPr lang="en-US" sz="1600" u="none" strike="noStrike" kern="100">
                          <a:effectLst/>
                        </a:rPr>
                        <a:t>37****8580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辊底炉保护气氛等温退火生产线</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ctr">
                        <a:lnSpc>
                          <a:spcPct val="150000"/>
                        </a:lnSpc>
                        <a:spcAft>
                          <a:spcPts val="0"/>
                        </a:spcAft>
                      </a:pPr>
                      <a:r>
                        <a:rPr lang="en-US" sz="1600" kern="0">
                          <a:effectLst/>
                        </a:rPr>
                        <a:t>100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r>
              <a:tr h="352817">
                <a:tc>
                  <a:txBody>
                    <a:bodyPr/>
                    <a:lstStyle/>
                    <a:p>
                      <a:pPr algn="ctr">
                        <a:lnSpc>
                          <a:spcPct val="150000"/>
                        </a:lnSpc>
                        <a:spcAft>
                          <a:spcPts val="0"/>
                        </a:spcAft>
                      </a:pPr>
                      <a:r>
                        <a:rPr lang="en-US" sz="1600" kern="0">
                          <a:effectLst/>
                        </a:rPr>
                        <a:t>8</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南高齿</a:t>
                      </a:r>
                      <a:r>
                        <a:rPr lang="en-US" sz="1600" kern="0">
                          <a:effectLst/>
                        </a:rPr>
                        <a:t>(</a:t>
                      </a:r>
                      <a:r>
                        <a:rPr lang="zh-CN" sz="1600" kern="0">
                          <a:effectLst/>
                        </a:rPr>
                        <a:t>淮安</a:t>
                      </a:r>
                      <a:r>
                        <a:rPr lang="en-US" sz="1600" kern="0">
                          <a:effectLst/>
                        </a:rPr>
                        <a:t>)</a:t>
                      </a:r>
                      <a:r>
                        <a:rPr lang="zh-CN" sz="1600" kern="0">
                          <a:effectLst/>
                        </a:rPr>
                        <a:t>高速齿轮制造有限公司</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米工</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en-US" sz="1600" kern="0">
                          <a:effectLst/>
                        </a:rPr>
                        <a:t>1</a:t>
                      </a:r>
                      <a:r>
                        <a:rPr lang="en-US" sz="1600" u="none" strike="noStrike" kern="100">
                          <a:effectLst/>
                        </a:rPr>
                        <a:t>89****2653</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大型双推盘生产线的研发</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ctr">
                        <a:lnSpc>
                          <a:spcPct val="150000"/>
                        </a:lnSpc>
                        <a:spcAft>
                          <a:spcPts val="0"/>
                        </a:spcAft>
                      </a:pPr>
                      <a:r>
                        <a:rPr lang="en-US" sz="1600" kern="0">
                          <a:effectLst/>
                        </a:rPr>
                        <a:t>100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r>
              <a:tr h="467141">
                <a:tc>
                  <a:txBody>
                    <a:bodyPr/>
                    <a:lstStyle/>
                    <a:p>
                      <a:pPr algn="ctr">
                        <a:lnSpc>
                          <a:spcPct val="150000"/>
                        </a:lnSpc>
                        <a:spcAft>
                          <a:spcPts val="0"/>
                        </a:spcAft>
                      </a:pPr>
                      <a:r>
                        <a:rPr lang="en-US" sz="1600" kern="0">
                          <a:effectLst/>
                        </a:rPr>
                        <a:t>9</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舍弗勒</a:t>
                      </a:r>
                      <a:r>
                        <a:rPr lang="en-US" sz="1600" kern="0">
                          <a:effectLst/>
                        </a:rPr>
                        <a:t>(</a:t>
                      </a:r>
                      <a:r>
                        <a:rPr lang="zh-CN" sz="1600" kern="0">
                          <a:effectLst/>
                        </a:rPr>
                        <a:t>南京</a:t>
                      </a:r>
                      <a:r>
                        <a:rPr lang="en-US" sz="1600" kern="0">
                          <a:effectLst/>
                        </a:rPr>
                        <a:t>)</a:t>
                      </a:r>
                      <a:r>
                        <a:rPr lang="zh-CN" sz="1600" kern="0">
                          <a:effectLst/>
                        </a:rPr>
                        <a:t>有限公司</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黄工</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en-US" sz="1600" kern="0">
                          <a:effectLst/>
                        </a:rPr>
                        <a:t>157****3295</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en-US" sz="1600" kern="0">
                          <a:effectLst/>
                        </a:rPr>
                        <a:t>1250</a:t>
                      </a:r>
                      <a:r>
                        <a:rPr lang="zh-CN" sz="1600" kern="0">
                          <a:effectLst/>
                        </a:rPr>
                        <a:t>㎜辊底炉盐浴淬火生产线的研发</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ctr">
                        <a:lnSpc>
                          <a:spcPct val="150000"/>
                        </a:lnSpc>
                        <a:spcAft>
                          <a:spcPts val="0"/>
                        </a:spcAft>
                      </a:pPr>
                      <a:r>
                        <a:rPr lang="en-US" sz="1600" kern="0">
                          <a:effectLst/>
                        </a:rPr>
                        <a:t>100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r>
              <a:tr h="467141">
                <a:tc>
                  <a:txBody>
                    <a:bodyPr/>
                    <a:lstStyle/>
                    <a:p>
                      <a:pPr algn="ctr">
                        <a:lnSpc>
                          <a:spcPct val="150000"/>
                        </a:lnSpc>
                        <a:spcAft>
                          <a:spcPts val="0"/>
                        </a:spcAft>
                      </a:pPr>
                      <a:r>
                        <a:rPr lang="en-US" sz="1600" kern="0">
                          <a:effectLst/>
                        </a:rPr>
                        <a:t>10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东莞市</a:t>
                      </a:r>
                      <a:r>
                        <a:rPr lang="en-US" sz="1600" kern="0">
                          <a:effectLst/>
                        </a:rPr>
                        <a:t>TR</a:t>
                      </a:r>
                      <a:r>
                        <a:rPr lang="zh-CN" sz="1600" kern="0">
                          <a:effectLst/>
                        </a:rPr>
                        <a:t>轴承有限公司</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黄工</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en-US" sz="1600" kern="0">
                          <a:effectLst/>
                        </a:rPr>
                        <a:t>136****8369</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r>
                        <a:rPr lang="zh-CN" sz="1600" kern="0">
                          <a:effectLst/>
                        </a:rPr>
                        <a:t>辊底式炉盐浴热处理生产线</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ctr">
                        <a:lnSpc>
                          <a:spcPct val="150000"/>
                        </a:lnSpc>
                        <a:spcAft>
                          <a:spcPts val="0"/>
                        </a:spcAft>
                      </a:pPr>
                      <a:r>
                        <a:rPr lang="en-US" sz="1600" kern="0" dirty="0">
                          <a:effectLst/>
                        </a:rPr>
                        <a:t>100</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r>
              <a:tr h="352817">
                <a:tc>
                  <a:txBody>
                    <a:bodyPr/>
                    <a:lstStyle/>
                    <a:p>
                      <a:pPr algn="ctr">
                        <a:lnSpc>
                          <a:spcPct val="150000"/>
                        </a:lnSpc>
                        <a:spcAft>
                          <a:spcPts val="0"/>
                        </a:spcAft>
                      </a:pPr>
                      <a:r>
                        <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rPr>
                        <a:t>…….</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l" fontAlgn="ctr">
                        <a:spcAft>
                          <a:spcPts val="0"/>
                        </a:spcAft>
                      </a:pP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c>
                  <a:txBody>
                    <a:bodyPr/>
                    <a:lstStyle/>
                    <a:p>
                      <a:pPr algn="ctr">
                        <a:lnSpc>
                          <a:spcPct val="150000"/>
                        </a:lnSpc>
                        <a:spcAft>
                          <a:spcPts val="0"/>
                        </a:spcAft>
                      </a:pP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093" marR="64093" marT="0" marB="0" anchor="ctr"/>
                </a:tc>
              </a:tr>
            </a:tbl>
          </a:graphicData>
        </a:graphic>
      </p:graphicFrame>
      <p:sp>
        <p:nvSpPr>
          <p:cNvPr id="3" name="Rectangle 1"/>
          <p:cNvSpPr>
            <a:spLocks noChangeArrowheads="1"/>
          </p:cNvSpPr>
          <p:nvPr/>
        </p:nvSpPr>
        <p:spPr bwMode="auto">
          <a:xfrm>
            <a:off x="4448689" y="406371"/>
            <a:ext cx="39645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sz="1600" b="0" i="0" u="none" strike="noStrike" cap="none" normalizeH="0" baseline="0" dirty="0">
                <a:ln>
                  <a:noFill/>
                </a:ln>
                <a:solidFill>
                  <a:schemeClr val="tx1"/>
                </a:solidFill>
                <a:effectLst/>
                <a:latin typeface="等线" panose="02010600030101010101" pitchFamily="2" charset="-122"/>
                <a:ea typeface="仿宋_GB2312" charset="-122"/>
                <a:cs typeface="Times New Roman" panose="02020603050405020304" pitchFamily="18" charset="0"/>
              </a:rPr>
              <a:t>附表</a:t>
            </a:r>
            <a:r>
              <a:rPr kumimoji="0" lang="en-US" altLang="zh-CN" sz="1600" b="0" i="0" u="none" strike="noStrike" cap="none" normalizeH="0" baseline="0" dirty="0">
                <a:ln>
                  <a:noFill/>
                </a:ln>
                <a:solidFill>
                  <a:schemeClr val="tx1"/>
                </a:solidFill>
                <a:effectLst/>
                <a:latin typeface="等线" panose="02010600030101010101" pitchFamily="2" charset="-122"/>
                <a:ea typeface="仿宋_GB2312" charset="-122"/>
                <a:cs typeface="Times New Roman" panose="02020603050405020304" pitchFamily="18" charset="0"/>
              </a:rPr>
              <a:t>2</a:t>
            </a:r>
            <a:endParaRPr kumimoji="0" lang="en-US" altLang="zh-CN"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a:ln>
                  <a:noFill/>
                </a:ln>
                <a:solidFill>
                  <a:srgbClr val="F23C00"/>
                </a:solidFill>
                <a:effectLst/>
                <a:latin typeface="等线" panose="02010600030101010101" pitchFamily="2" charset="-122"/>
                <a:ea typeface="方正小标宋简体" charset="-122"/>
                <a:cs typeface="Times New Roman" panose="02020603050405020304" pitchFamily="18" charset="0"/>
              </a:rPr>
              <a:t>2023</a:t>
            </a:r>
            <a:r>
              <a:rPr kumimoji="0" lang="zh-CN" altLang="en-US" sz="2400" b="1" i="0" u="none" strike="noStrike" cap="none" normalizeH="0" baseline="0" dirty="0">
                <a:ln>
                  <a:noFill/>
                </a:ln>
                <a:solidFill>
                  <a:srgbClr val="F23C00"/>
                </a:solidFill>
                <a:effectLst/>
                <a:latin typeface="等线" panose="02010600030101010101" pitchFamily="2" charset="-122"/>
                <a:ea typeface="方正小标宋简体" charset="-122"/>
                <a:cs typeface="Times New Roman" panose="02020603050405020304" pitchFamily="18" charset="0"/>
              </a:rPr>
              <a:t>年度服务中小企业名单</a:t>
            </a:r>
            <a:endParaRPr kumimoji="0" lang="zh-CN" altLang="en-US" sz="2400" b="1" i="0" u="none" strike="noStrike" cap="none" normalizeH="0" baseline="0" dirty="0">
              <a:ln>
                <a:noFill/>
              </a:ln>
              <a:solidFill>
                <a:srgbClr val="F23C00"/>
              </a:solidFill>
              <a:effectLst/>
              <a:latin typeface="Arial" panose="020B0604020202020204" pitchFamily="34" charset="0"/>
            </a:endParaRPr>
          </a:p>
        </p:txBody>
      </p:sp>
      <p:sp>
        <p:nvSpPr>
          <p:cNvPr id="4" name="矩形 3"/>
          <p:cNvSpPr/>
          <p:nvPr/>
        </p:nvSpPr>
        <p:spPr>
          <a:xfrm>
            <a:off x="8445824" y="672584"/>
            <a:ext cx="1689886" cy="369332"/>
          </a:xfrm>
          <a:prstGeom prst="rect">
            <a:avLst/>
          </a:prstGeom>
        </p:spPr>
        <p:txBody>
          <a:bodyPr wrap="none">
            <a:spAutoFit/>
          </a:bodyPr>
          <a:lstStyle/>
          <a:p>
            <a:r>
              <a:rPr lang="zh-CN" altLang="zh-CN" dirty="0">
                <a:ea typeface="宋体" panose="02010600030101010101" pitchFamily="2" charset="-122"/>
                <a:cs typeface="Times New Roman" panose="02020603050405020304" pitchFamily="18" charset="0"/>
              </a:rPr>
              <a:t>应不少于</a:t>
            </a:r>
            <a:r>
              <a:rPr lang="en-US" altLang="zh-CN" dirty="0">
                <a:ea typeface="宋体" panose="02010600030101010101" pitchFamily="2" charset="-122"/>
                <a:cs typeface="Times New Roman" panose="02020603050405020304" pitchFamily="18" charset="0"/>
              </a:rPr>
              <a:t>150</a:t>
            </a:r>
            <a:r>
              <a:rPr lang="zh-CN" altLang="zh-CN" dirty="0">
                <a:ea typeface="宋体" panose="02010600030101010101" pitchFamily="2" charset="-122"/>
                <a:cs typeface="Times New Roman" panose="02020603050405020304" pitchFamily="18" charset="0"/>
              </a:rPr>
              <a:t>家</a:t>
            </a:r>
            <a:endParaRPr lang="zh-CN" altLang="en-US" dirty="0"/>
          </a:p>
        </p:txBody>
      </p:sp>
      <p:sp>
        <p:nvSpPr>
          <p:cNvPr id="19" name="椭圆 18"/>
          <p:cNvSpPr/>
          <p:nvPr/>
        </p:nvSpPr>
        <p:spPr>
          <a:xfrm>
            <a:off x="8666078" y="266900"/>
            <a:ext cx="1249378" cy="986827"/>
          </a:xfrm>
          <a:prstGeom prst="ellipse">
            <a:avLst/>
          </a:prstGeom>
          <a:noFill/>
          <a:ln w="28575">
            <a:solidFill>
              <a:srgbClr val="F2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spd="slow">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0" y="6437313"/>
            <a:ext cx="12192000" cy="427037"/>
            <a:chOff x="0" y="6437630"/>
            <a:chExt cx="12192000" cy="426720"/>
          </a:xfrm>
        </p:grpSpPr>
        <p:pic>
          <p:nvPicPr>
            <p:cNvPr id="3789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图片 14"/>
            <p:cNvPicPr>
              <a:picLocks noChangeAspect="1" noChangeArrowheads="1"/>
            </p:cNvPicPr>
            <p:nvPr/>
          </p:nvPicPr>
          <p:blipFill>
            <a:blip r:embed="rId1">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文本占位符 1"/>
          <p:cNvSpPr>
            <a:spLocks noGrp="1"/>
          </p:cNvSpPr>
          <p:nvPr>
            <p:ph type="body" sz="quarter" idx="13"/>
          </p:nvPr>
        </p:nvSpPr>
        <p:spPr>
          <a:xfrm>
            <a:off x="334963" y="395288"/>
            <a:ext cx="1006475" cy="923925"/>
          </a:xfrm>
        </p:spPr>
        <p:txBody>
          <a:bodyPr/>
          <a:lstStyle/>
          <a:p>
            <a:pPr fontAlgn="auto">
              <a:spcAft>
                <a:spcPts val="0"/>
              </a:spcAft>
              <a:defRPr/>
            </a:pPr>
            <a:r>
              <a:rPr lang="zh-CN" altLang="en-US" dirty="0"/>
              <a:t>参</a:t>
            </a:r>
            <a:endParaRPr lang="zh-CN" altLang="en-US" dirty="0"/>
          </a:p>
        </p:txBody>
      </p:sp>
      <p:sp>
        <p:nvSpPr>
          <p:cNvPr id="31" name="文本占位符 2"/>
          <p:cNvSpPr>
            <a:spLocks noGrp="1"/>
          </p:cNvSpPr>
          <p:nvPr>
            <p:ph type="body" sz="quarter" idx="14"/>
          </p:nvPr>
        </p:nvSpPr>
        <p:spPr>
          <a:xfrm>
            <a:off x="1352549" y="606425"/>
            <a:ext cx="4830967" cy="461665"/>
          </a:xfrm>
        </p:spPr>
        <p:txBody>
          <a:bodyPr/>
          <a:lstStyle/>
          <a:p>
            <a:pPr lvl="0" algn="just" fontAlgn="ctr"/>
            <a:r>
              <a:rPr lang="zh-CN" altLang="en-US"/>
              <a:t>服务平台报送情况</a:t>
            </a:r>
            <a:endParaRPr lang="en-US" altLang="zh-CN" dirty="0"/>
          </a:p>
        </p:txBody>
      </p:sp>
      <p:graphicFrame>
        <p:nvGraphicFramePr>
          <p:cNvPr id="2" name="表格 1"/>
          <p:cNvGraphicFramePr>
            <a:graphicFrameLocks noGrp="1"/>
          </p:cNvGraphicFramePr>
          <p:nvPr/>
        </p:nvGraphicFramePr>
        <p:xfrm>
          <a:off x="838200" y="2873893"/>
          <a:ext cx="10515599" cy="2547727"/>
        </p:xfrm>
        <a:graphic>
          <a:graphicData uri="http://schemas.openxmlformats.org/drawingml/2006/table">
            <a:tbl>
              <a:tblPr firstRow="1" firstCol="1" bandRow="1">
                <a:tableStyleId>{5C22544A-7EE6-4342-B048-85BDC9FD1C3A}</a:tableStyleId>
              </a:tblPr>
              <a:tblGrid>
                <a:gridCol w="912937"/>
                <a:gridCol w="4118732"/>
                <a:gridCol w="3401425"/>
                <a:gridCol w="2082505"/>
              </a:tblGrid>
              <a:tr h="354752">
                <a:tc>
                  <a:txBody>
                    <a:bodyPr/>
                    <a:lstStyle/>
                    <a:p>
                      <a:pPr algn="ctr">
                        <a:spcAft>
                          <a:spcPts val="0"/>
                        </a:spcAft>
                      </a:pPr>
                      <a:r>
                        <a:rPr lang="zh-CN" sz="2000" kern="0" dirty="0">
                          <a:effectLst/>
                        </a:rPr>
                        <a:t>序号</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zh-CN" sz="2000" kern="0">
                          <a:effectLst/>
                        </a:rPr>
                        <a:t>机构名称</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zh-CN" sz="2000" kern="0">
                          <a:effectLst/>
                        </a:rPr>
                        <a:t>主要合作方向或内容</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zh-CN" sz="2000" kern="0">
                          <a:effectLst/>
                        </a:rPr>
                        <a:t>协议签订时间</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r>
              <a:tr h="316675">
                <a:tc>
                  <a:txBody>
                    <a:bodyPr/>
                    <a:lstStyle/>
                    <a:p>
                      <a:pPr algn="ctr">
                        <a:spcAft>
                          <a:spcPts val="0"/>
                        </a:spcAft>
                      </a:pPr>
                      <a:r>
                        <a:rPr lang="en-US" sz="2000" kern="0">
                          <a:effectLst/>
                        </a:rPr>
                        <a:t>1</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zh-CN" sz="2000" kern="0">
                          <a:effectLst/>
                        </a:rPr>
                        <a:t>江苏丰东热处理及表面改性工程技术研究有限公司</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zh-CN" sz="2000" kern="0">
                          <a:effectLst/>
                        </a:rPr>
                        <a:t>测温服务</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en-US" sz="2000" kern="0">
                          <a:effectLst/>
                        </a:rPr>
                        <a:t>2023.5.1</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tc>
              </a:tr>
              <a:tr h="316675">
                <a:tc>
                  <a:txBody>
                    <a:bodyPr/>
                    <a:lstStyle/>
                    <a:p>
                      <a:pPr algn="ctr">
                        <a:spcAft>
                          <a:spcPts val="0"/>
                        </a:spcAft>
                      </a:pPr>
                      <a:r>
                        <a:rPr lang="en-US" sz="2000" kern="0">
                          <a:effectLst/>
                        </a:rPr>
                        <a:t>2</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en-US" sz="2000" kern="0" dirty="0">
                          <a:effectLst/>
                        </a:rPr>
                        <a:t> </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en-US" sz="2000" kern="0">
                          <a:effectLst/>
                        </a:rPr>
                        <a:t> </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en-US" sz="2000" kern="0">
                          <a:effectLst/>
                        </a:rPr>
                        <a:t> </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tc>
              </a:tr>
              <a:tr h="316675">
                <a:tc>
                  <a:txBody>
                    <a:bodyPr/>
                    <a:lstStyle/>
                    <a:p>
                      <a:pPr algn="ctr">
                        <a:spcAft>
                          <a:spcPts val="0"/>
                        </a:spcAft>
                      </a:pPr>
                      <a:r>
                        <a:rPr lang="en-US" sz="2000" kern="0">
                          <a:effectLst/>
                        </a:rPr>
                        <a:t>3</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en-US" sz="2000" kern="0">
                          <a:effectLst/>
                        </a:rPr>
                        <a:t> </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en-US" sz="2000" kern="0">
                          <a:effectLst/>
                        </a:rPr>
                        <a:t> </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en-US" sz="2000" kern="0">
                          <a:effectLst/>
                        </a:rPr>
                        <a:t> </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tc>
              </a:tr>
              <a:tr h="316675">
                <a:tc>
                  <a:txBody>
                    <a:bodyPr/>
                    <a:lstStyle/>
                    <a:p>
                      <a:pPr algn="ctr">
                        <a:spcAft>
                          <a:spcPts val="0"/>
                        </a:spcAft>
                      </a:pPr>
                      <a:r>
                        <a:rPr lang="en-US" sz="2000" kern="0">
                          <a:effectLst/>
                        </a:rPr>
                        <a:t>4</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en-US" sz="2000" kern="0">
                          <a:effectLst/>
                        </a:rPr>
                        <a:t> </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en-US" sz="2000" kern="0">
                          <a:effectLst/>
                        </a:rPr>
                        <a:t> </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en-US" sz="2000" kern="0">
                          <a:effectLst/>
                        </a:rPr>
                        <a:t> </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tc>
              </a:tr>
              <a:tr h="316675">
                <a:tc>
                  <a:txBody>
                    <a:bodyPr/>
                    <a:lstStyle/>
                    <a:p>
                      <a:pPr algn="ctr">
                        <a:spcAft>
                          <a:spcPts val="0"/>
                        </a:spcAft>
                      </a:pPr>
                      <a:r>
                        <a:rPr lang="en-US" sz="2000" kern="0">
                          <a:effectLst/>
                        </a:rPr>
                        <a:t>5</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en-US" sz="2000" kern="0">
                          <a:effectLst/>
                        </a:rPr>
                        <a:t> </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en-US" sz="2000" kern="0">
                          <a:effectLst/>
                        </a:rPr>
                        <a:t> </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en-US" sz="2000" kern="0">
                          <a:effectLst/>
                        </a:rPr>
                        <a:t> </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tc>
              </a:tr>
              <a:tr h="316675">
                <a:tc>
                  <a:txBody>
                    <a:bodyPr/>
                    <a:lstStyle/>
                    <a:p>
                      <a:pPr algn="ctr">
                        <a:spcAft>
                          <a:spcPts val="0"/>
                        </a:spcAft>
                      </a:pPr>
                      <a:r>
                        <a:rPr lang="zh-CN" sz="2000" kern="0">
                          <a:effectLst/>
                        </a:rPr>
                        <a:t>…</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en-US" sz="2000" kern="0">
                          <a:effectLst/>
                        </a:rPr>
                        <a:t> </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en-US" sz="2000" kern="0">
                          <a:effectLst/>
                        </a:rPr>
                        <a:t> </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en-US" sz="2000" kern="0" dirty="0">
                          <a:effectLst/>
                        </a:rPr>
                        <a:t> </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tc>
              </a:tr>
            </a:tbl>
          </a:graphicData>
        </a:graphic>
      </p:graphicFrame>
      <p:sp>
        <p:nvSpPr>
          <p:cNvPr id="3" name="Rectangle 1"/>
          <p:cNvSpPr>
            <a:spLocks noChangeArrowheads="1"/>
          </p:cNvSpPr>
          <p:nvPr/>
        </p:nvSpPr>
        <p:spPr bwMode="auto">
          <a:xfrm>
            <a:off x="3348009" y="1464280"/>
            <a:ext cx="6509441"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b="0" i="0" u="none" strike="noStrike" cap="none" normalizeH="0" baseline="0" dirty="0">
                <a:ln>
                  <a:noFill/>
                </a:ln>
                <a:solidFill>
                  <a:schemeClr val="tx1"/>
                </a:solidFill>
                <a:effectLst/>
                <a:latin typeface="等线" panose="02010600030101010101" pitchFamily="2" charset="-122"/>
                <a:ea typeface="仿宋_GB2312" charset="-122"/>
                <a:cs typeface="Times New Roman" panose="02020603050405020304" pitchFamily="18" charset="0"/>
              </a:rPr>
              <a:t>附表</a:t>
            </a:r>
            <a:r>
              <a:rPr kumimoji="0" lang="en-US" altLang="zh-CN" b="0" i="0" u="none" strike="noStrike" cap="none" normalizeH="0" baseline="0" dirty="0">
                <a:ln>
                  <a:noFill/>
                </a:ln>
                <a:solidFill>
                  <a:schemeClr val="tx1"/>
                </a:solidFill>
                <a:effectLst/>
                <a:latin typeface="等线" panose="02010600030101010101" pitchFamily="2" charset="-122"/>
                <a:ea typeface="仿宋_GB2312" charset="-122"/>
                <a:cs typeface="Times New Roman" panose="02020603050405020304" pitchFamily="18" charset="0"/>
              </a:rPr>
              <a:t>3</a:t>
            </a:r>
            <a:endParaRPr kumimoji="0" lang="en-US" altLang="zh-CN"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3200" b="0" i="0" u="none" strike="noStrike" cap="none" normalizeH="0" baseline="0" dirty="0">
                <a:ln>
                  <a:noFill/>
                </a:ln>
                <a:solidFill>
                  <a:srgbClr val="F23C00"/>
                </a:solidFill>
                <a:effectLst/>
                <a:latin typeface="等线" panose="02010600030101010101" pitchFamily="2" charset="-122"/>
                <a:ea typeface="方正小标宋简体" charset="-122"/>
                <a:cs typeface="Times New Roman" panose="02020603050405020304" pitchFamily="18" charset="0"/>
              </a:rPr>
              <a:t>合作服务机构名单</a:t>
            </a:r>
            <a:endParaRPr kumimoji="0" lang="zh-CN" altLang="en-US" sz="3200" b="0" i="0" u="none" strike="noStrike" cap="none" normalizeH="0" baseline="0" dirty="0">
              <a:ln>
                <a:noFill/>
              </a:ln>
              <a:solidFill>
                <a:srgbClr val="F23C00"/>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b="0" i="0" u="none" strike="noStrike" cap="none" normalizeH="0" baseline="0" dirty="0">
                <a:ln>
                  <a:noFill/>
                </a:ln>
                <a:solidFill>
                  <a:schemeClr val="tx1"/>
                </a:solidFill>
                <a:effectLst/>
                <a:latin typeface="等线" panose="02010600030101010101" pitchFamily="2" charset="-122"/>
                <a:ea typeface="仿宋_GB2312" charset="-122"/>
                <a:cs typeface="Times New Roman" panose="02020603050405020304" pitchFamily="18" charset="0"/>
              </a:rPr>
              <a:t>说明：指组织带动的社会服务资源，且</a:t>
            </a:r>
            <a:r>
              <a:rPr kumimoji="0" lang="en-US" altLang="zh-CN" b="0" i="0" u="none" strike="noStrike" cap="none" normalizeH="0" baseline="0" dirty="0">
                <a:ln>
                  <a:noFill/>
                </a:ln>
                <a:solidFill>
                  <a:schemeClr val="tx1"/>
                </a:solidFill>
                <a:effectLst/>
                <a:latin typeface="等线" panose="02010600030101010101" pitchFamily="2" charset="-122"/>
                <a:ea typeface="仿宋_GB2312" charset="-122"/>
                <a:cs typeface="Times New Roman" panose="02020603050405020304" pitchFamily="18" charset="0"/>
              </a:rPr>
              <a:t>2023</a:t>
            </a:r>
            <a:r>
              <a:rPr kumimoji="0" lang="zh-CN" altLang="en-US" b="0" i="0" u="none" strike="noStrike" cap="none" normalizeH="0" baseline="0" dirty="0">
                <a:ln>
                  <a:noFill/>
                </a:ln>
                <a:solidFill>
                  <a:schemeClr val="tx1"/>
                </a:solidFill>
                <a:effectLst/>
                <a:latin typeface="等线" panose="02010600030101010101" pitchFamily="2" charset="-122"/>
                <a:ea typeface="仿宋_GB2312" charset="-122"/>
                <a:cs typeface="Times New Roman" panose="02020603050405020304" pitchFamily="18" charset="0"/>
              </a:rPr>
              <a:t>年度内有效。</a:t>
            </a:r>
            <a:endParaRPr kumimoji="0" lang="zh-CN" altLang="en-US" b="0" i="0" u="none" strike="noStrike" cap="none" normalizeH="0" baseline="0" dirty="0">
              <a:ln>
                <a:noFill/>
              </a:ln>
              <a:solidFill>
                <a:schemeClr val="tx1"/>
              </a:solidFill>
              <a:effectLst/>
              <a:latin typeface="Arial" panose="020B0604020202020204" pitchFamily="34" charset="0"/>
            </a:endParaRPr>
          </a:p>
        </p:txBody>
      </p:sp>
      <p:sp>
        <p:nvSpPr>
          <p:cNvPr id="18" name="椭圆 17"/>
          <p:cNvSpPr/>
          <p:nvPr/>
        </p:nvSpPr>
        <p:spPr>
          <a:xfrm>
            <a:off x="3348010" y="3969944"/>
            <a:ext cx="7099690" cy="1317280"/>
          </a:xfrm>
          <a:prstGeom prst="ellipse">
            <a:avLst/>
          </a:prstGeom>
          <a:noFill/>
          <a:ln w="28575">
            <a:solidFill>
              <a:srgbClr val="F2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1"/>
          </p:nvPr>
        </p:nvSpPr>
        <p:spPr>
          <a:xfrm>
            <a:off x="4894263" y="1947863"/>
            <a:ext cx="1008062" cy="2216150"/>
          </a:xfrm>
        </p:spPr>
        <p:txBody>
          <a:bodyPr/>
          <a:lstStyle/>
          <a:p>
            <a:pPr fontAlgn="auto">
              <a:spcAft>
                <a:spcPts val="0"/>
              </a:spcAft>
              <a:defRPr/>
            </a:pPr>
            <a:r>
              <a:rPr lang="zh-CN" altLang="en-US"/>
              <a:t>叁</a:t>
            </a:r>
            <a:endParaRPr lang="zh-CN" altLang="en-US"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0" y="6437313"/>
            <a:ext cx="12192000" cy="427037"/>
            <a:chOff x="0" y="6437630"/>
            <a:chExt cx="12192000" cy="426720"/>
          </a:xfrm>
        </p:grpSpPr>
        <p:pic>
          <p:nvPicPr>
            <p:cNvPr id="3789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图片 14"/>
            <p:cNvPicPr>
              <a:picLocks noChangeAspect="1" noChangeArrowheads="1"/>
            </p:cNvPicPr>
            <p:nvPr/>
          </p:nvPicPr>
          <p:blipFill>
            <a:blip r:embed="rId1">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文本占位符 1"/>
          <p:cNvSpPr>
            <a:spLocks noGrp="1"/>
          </p:cNvSpPr>
          <p:nvPr>
            <p:ph type="body" sz="quarter" idx="13"/>
          </p:nvPr>
        </p:nvSpPr>
        <p:spPr>
          <a:xfrm>
            <a:off x="334963" y="395288"/>
            <a:ext cx="1006475" cy="923925"/>
          </a:xfrm>
        </p:spPr>
        <p:txBody>
          <a:bodyPr/>
          <a:lstStyle/>
          <a:p>
            <a:pPr fontAlgn="auto">
              <a:spcAft>
                <a:spcPts val="0"/>
              </a:spcAft>
              <a:defRPr/>
            </a:pPr>
            <a:r>
              <a:rPr lang="zh-CN" altLang="en-US" dirty="0"/>
              <a:t>参</a:t>
            </a:r>
            <a:endParaRPr lang="zh-CN" altLang="en-US" dirty="0"/>
          </a:p>
        </p:txBody>
      </p:sp>
      <p:sp>
        <p:nvSpPr>
          <p:cNvPr id="31" name="文本占位符 2"/>
          <p:cNvSpPr>
            <a:spLocks noGrp="1"/>
          </p:cNvSpPr>
          <p:nvPr>
            <p:ph type="body" sz="quarter" idx="14"/>
          </p:nvPr>
        </p:nvSpPr>
        <p:spPr>
          <a:xfrm>
            <a:off x="1352549" y="606425"/>
            <a:ext cx="4830967" cy="461665"/>
          </a:xfrm>
        </p:spPr>
        <p:txBody>
          <a:bodyPr/>
          <a:lstStyle/>
          <a:p>
            <a:pPr lvl="0" algn="just" fontAlgn="ctr"/>
            <a:r>
              <a:rPr lang="zh-CN" altLang="en-US"/>
              <a:t>服务平台报送情况</a:t>
            </a:r>
            <a:endParaRPr lang="en-US" altLang="zh-CN" dirty="0"/>
          </a:p>
        </p:txBody>
      </p:sp>
      <p:graphicFrame>
        <p:nvGraphicFramePr>
          <p:cNvPr id="2" name="表格 1"/>
          <p:cNvGraphicFramePr>
            <a:graphicFrameLocks noGrp="1"/>
          </p:cNvGraphicFramePr>
          <p:nvPr/>
        </p:nvGraphicFramePr>
        <p:xfrm>
          <a:off x="765772" y="2642931"/>
          <a:ext cx="10515600" cy="3291840"/>
        </p:xfrm>
        <a:graphic>
          <a:graphicData uri="http://schemas.openxmlformats.org/drawingml/2006/table">
            <a:tbl>
              <a:tblPr firstRow="1" firstCol="1" bandRow="1">
                <a:tableStyleId>{5C22544A-7EE6-4342-B048-85BDC9FD1C3A}</a:tableStyleId>
              </a:tblPr>
              <a:tblGrid>
                <a:gridCol w="912937"/>
                <a:gridCol w="4118733"/>
                <a:gridCol w="3401425"/>
                <a:gridCol w="2082505"/>
              </a:tblGrid>
              <a:tr h="354752">
                <a:tc>
                  <a:txBody>
                    <a:bodyPr/>
                    <a:lstStyle/>
                    <a:p>
                      <a:pPr algn="ctr">
                        <a:spcAft>
                          <a:spcPts val="0"/>
                        </a:spcAft>
                      </a:pPr>
                      <a:r>
                        <a:rPr lang="zh-CN" sz="2400" kern="0" dirty="0">
                          <a:effectLst/>
                        </a:rPr>
                        <a:t>序号</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zh-CN" sz="2400" kern="0">
                          <a:effectLst/>
                        </a:rPr>
                        <a:t>机构名称</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zh-CN" sz="2400" kern="0">
                          <a:effectLst/>
                        </a:rPr>
                        <a:t>主要合作方向或内容</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zh-CN" sz="2400" kern="0">
                          <a:effectLst/>
                        </a:rPr>
                        <a:t>协议签订时间</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r>
              <a:tr h="316675">
                <a:tc>
                  <a:txBody>
                    <a:bodyPr/>
                    <a:lstStyle/>
                    <a:p>
                      <a:pPr algn="ctr">
                        <a:spcAft>
                          <a:spcPts val="0"/>
                        </a:spcAft>
                      </a:pPr>
                      <a:r>
                        <a:rPr lang="en-US" sz="2400" kern="0">
                          <a:effectLst/>
                        </a:rPr>
                        <a:t>1</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zh-CN" sz="2400" kern="100">
                          <a:effectLst/>
                        </a:rPr>
                        <a:t>江苏累黍达计量有限公司</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zh-CN" sz="2400" kern="0">
                          <a:effectLst/>
                        </a:rPr>
                        <a:t>仪器校准</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en-US" sz="2400" kern="0">
                          <a:effectLst/>
                        </a:rPr>
                        <a:t>2023.11.27</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tc>
              </a:tr>
              <a:tr h="316675">
                <a:tc>
                  <a:txBody>
                    <a:bodyPr/>
                    <a:lstStyle/>
                    <a:p>
                      <a:pPr algn="ctr">
                        <a:spcAft>
                          <a:spcPts val="0"/>
                        </a:spcAft>
                      </a:pPr>
                      <a:r>
                        <a:rPr lang="en-US" sz="2400" kern="0">
                          <a:effectLst/>
                        </a:rPr>
                        <a:t>2</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zh-CN" sz="2400" kern="100">
                          <a:effectLst/>
                        </a:rPr>
                        <a:t>盐城工学院材料工程学院</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zh-CN" sz="2400" kern="0">
                          <a:effectLst/>
                        </a:rPr>
                        <a:t>人才培养及项目研发</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en-US" sz="2400" kern="0">
                          <a:effectLst/>
                        </a:rPr>
                        <a:t> </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tc>
              </a:tr>
              <a:tr h="316675">
                <a:tc>
                  <a:txBody>
                    <a:bodyPr/>
                    <a:lstStyle/>
                    <a:p>
                      <a:pPr algn="ctr">
                        <a:spcAft>
                          <a:spcPts val="0"/>
                        </a:spcAft>
                      </a:pPr>
                      <a:r>
                        <a:rPr lang="en-US" sz="2400" kern="0">
                          <a:effectLst/>
                        </a:rPr>
                        <a:t>3</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zh-CN" sz="2400" kern="100">
                          <a:effectLst/>
                        </a:rPr>
                        <a:t>南京航空航天大学材料科学与技术学院</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zh-CN" sz="2400" kern="0">
                          <a:effectLst/>
                        </a:rPr>
                        <a:t>项目研发</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en-US" sz="2400" kern="0" dirty="0">
                          <a:effectLst/>
                        </a:rPr>
                        <a:t> </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tc>
              </a:tr>
              <a:tr h="316675">
                <a:tc>
                  <a:txBody>
                    <a:bodyPr/>
                    <a:lstStyle/>
                    <a:p>
                      <a:pPr algn="ctr">
                        <a:spcAft>
                          <a:spcPts val="0"/>
                        </a:spcAft>
                      </a:pPr>
                      <a:r>
                        <a:rPr lang="en-US" sz="2400" kern="0">
                          <a:effectLst/>
                        </a:rPr>
                        <a:t>4</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zh-CN" sz="2400" kern="100">
                          <a:effectLst/>
                        </a:rPr>
                        <a:t>南京工程学院材料科学与工程学院</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zh-CN" sz="2400" kern="0">
                          <a:effectLst/>
                        </a:rPr>
                        <a:t>产学研合作</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en-US" sz="2400" kern="0">
                          <a:effectLst/>
                        </a:rPr>
                        <a:t>2022.10</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tc>
              </a:tr>
              <a:tr h="316675">
                <a:tc>
                  <a:txBody>
                    <a:bodyPr/>
                    <a:lstStyle/>
                    <a:p>
                      <a:pPr algn="ctr">
                        <a:spcAft>
                          <a:spcPts val="0"/>
                        </a:spcAft>
                      </a:pPr>
                      <a:r>
                        <a:rPr lang="en-US" sz="2400" kern="0" dirty="0">
                          <a:effectLst/>
                        </a:rPr>
                        <a:t>5</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zh-CN" sz="2400" kern="100">
                          <a:effectLst/>
                        </a:rPr>
                        <a:t>南京工程学院</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zh-CN" sz="2400" kern="0">
                          <a:effectLst/>
                        </a:rPr>
                        <a:t>真空热处理改性工艺研发</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nchor="ctr"/>
                </a:tc>
                <a:tc>
                  <a:txBody>
                    <a:bodyPr/>
                    <a:lstStyle/>
                    <a:p>
                      <a:pPr algn="ctr">
                        <a:spcAft>
                          <a:spcPts val="0"/>
                        </a:spcAft>
                      </a:pPr>
                      <a:r>
                        <a:rPr lang="en-US" sz="2400" kern="0" dirty="0">
                          <a:effectLst/>
                        </a:rPr>
                        <a:t>2022.10.15</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39" marR="68539" marT="0" marB="0"/>
                </a:tc>
              </a:tr>
            </a:tbl>
          </a:graphicData>
        </a:graphic>
      </p:graphicFrame>
      <p:sp>
        <p:nvSpPr>
          <p:cNvPr id="3" name="Rectangle 1"/>
          <p:cNvSpPr>
            <a:spLocks noChangeArrowheads="1"/>
          </p:cNvSpPr>
          <p:nvPr/>
        </p:nvSpPr>
        <p:spPr bwMode="auto">
          <a:xfrm>
            <a:off x="4361636" y="1662841"/>
            <a:ext cx="305724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sz="1600" b="0" i="0" u="none" strike="noStrike" cap="none" normalizeH="0" baseline="0" dirty="0">
                <a:ln>
                  <a:noFill/>
                </a:ln>
                <a:solidFill>
                  <a:schemeClr val="tx1"/>
                </a:solidFill>
                <a:effectLst/>
                <a:latin typeface="等线" panose="02010600030101010101" pitchFamily="2" charset="-122"/>
                <a:ea typeface="仿宋_GB2312" charset="-122"/>
                <a:cs typeface="Times New Roman" panose="02020603050405020304" pitchFamily="18" charset="0"/>
              </a:rPr>
              <a:t>附表</a:t>
            </a:r>
            <a:r>
              <a:rPr kumimoji="0" lang="en-US" altLang="zh-CN" sz="1600" b="0" i="0" u="none" strike="noStrike" cap="none" normalizeH="0" baseline="0" dirty="0">
                <a:ln>
                  <a:noFill/>
                </a:ln>
                <a:solidFill>
                  <a:schemeClr val="tx1"/>
                </a:solidFill>
                <a:effectLst/>
                <a:latin typeface="等线" panose="02010600030101010101" pitchFamily="2" charset="-122"/>
                <a:ea typeface="仿宋_GB2312" charset="-122"/>
                <a:cs typeface="Times New Roman" panose="02020603050405020304" pitchFamily="18" charset="0"/>
              </a:rPr>
              <a:t>3</a:t>
            </a:r>
            <a:endParaRPr kumimoji="0" lang="en-US" altLang="zh-CN"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dirty="0">
                <a:ln>
                  <a:noFill/>
                </a:ln>
                <a:solidFill>
                  <a:srgbClr val="F23C00"/>
                </a:solidFill>
                <a:effectLst/>
                <a:latin typeface="等线" panose="02010600030101010101" pitchFamily="2" charset="-122"/>
                <a:ea typeface="方正小标宋简体" charset="-122"/>
                <a:cs typeface="Times New Roman" panose="02020603050405020304" pitchFamily="18" charset="0"/>
              </a:rPr>
              <a:t>合作服务机构名单</a:t>
            </a:r>
            <a:endParaRPr kumimoji="0" lang="zh-CN" altLang="en-US" sz="2800" b="1" i="0" u="none" strike="noStrike" cap="none" normalizeH="0" baseline="0" dirty="0">
              <a:ln>
                <a:noFill/>
              </a:ln>
              <a:solidFill>
                <a:srgbClr val="F23C00"/>
              </a:solidFill>
              <a:effectLst/>
              <a:latin typeface="Arial" panose="020B0604020202020204" pitchFamily="34" charset="0"/>
            </a:endParaRPr>
          </a:p>
        </p:txBody>
      </p:sp>
      <p:sp>
        <p:nvSpPr>
          <p:cNvPr id="5" name="椭圆 4"/>
          <p:cNvSpPr/>
          <p:nvPr/>
        </p:nvSpPr>
        <p:spPr>
          <a:xfrm>
            <a:off x="9795850" y="3476531"/>
            <a:ext cx="1249378" cy="986827"/>
          </a:xfrm>
          <a:prstGeom prst="ellipse">
            <a:avLst/>
          </a:prstGeom>
          <a:noFill/>
          <a:ln w="28575">
            <a:solidFill>
              <a:srgbClr val="F2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spd="slow">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0" y="6437313"/>
            <a:ext cx="12192000" cy="427037"/>
            <a:chOff x="0" y="6437630"/>
            <a:chExt cx="12192000" cy="426720"/>
          </a:xfrm>
        </p:grpSpPr>
        <p:pic>
          <p:nvPicPr>
            <p:cNvPr id="3789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图片 14"/>
            <p:cNvPicPr>
              <a:picLocks noChangeAspect="1" noChangeArrowheads="1"/>
            </p:cNvPicPr>
            <p:nvPr/>
          </p:nvPicPr>
          <p:blipFill>
            <a:blip r:embed="rId1">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文本占位符 1"/>
          <p:cNvSpPr>
            <a:spLocks noGrp="1"/>
          </p:cNvSpPr>
          <p:nvPr>
            <p:ph type="body" sz="quarter" idx="13"/>
          </p:nvPr>
        </p:nvSpPr>
        <p:spPr>
          <a:xfrm>
            <a:off x="334963" y="395288"/>
            <a:ext cx="1006475" cy="923925"/>
          </a:xfrm>
        </p:spPr>
        <p:txBody>
          <a:bodyPr/>
          <a:lstStyle/>
          <a:p>
            <a:pPr fontAlgn="auto">
              <a:spcAft>
                <a:spcPts val="0"/>
              </a:spcAft>
              <a:defRPr/>
            </a:pPr>
            <a:r>
              <a:rPr lang="zh-CN" altLang="en-US" dirty="0"/>
              <a:t>参</a:t>
            </a:r>
            <a:endParaRPr lang="zh-CN" altLang="en-US" dirty="0"/>
          </a:p>
        </p:txBody>
      </p:sp>
      <p:sp>
        <p:nvSpPr>
          <p:cNvPr id="31" name="文本占位符 2"/>
          <p:cNvSpPr>
            <a:spLocks noGrp="1"/>
          </p:cNvSpPr>
          <p:nvPr>
            <p:ph type="body" sz="quarter" idx="14"/>
          </p:nvPr>
        </p:nvSpPr>
        <p:spPr>
          <a:xfrm>
            <a:off x="1352549" y="606425"/>
            <a:ext cx="4830967" cy="461665"/>
          </a:xfrm>
        </p:spPr>
        <p:txBody>
          <a:bodyPr/>
          <a:lstStyle/>
          <a:p>
            <a:pPr lvl="0" algn="just" fontAlgn="ctr"/>
            <a:r>
              <a:rPr lang="zh-CN" altLang="en-US"/>
              <a:t>服务平台报送情况</a:t>
            </a:r>
            <a:endParaRPr lang="en-US" altLang="zh-CN" dirty="0"/>
          </a:p>
        </p:txBody>
      </p:sp>
      <p:sp>
        <p:nvSpPr>
          <p:cNvPr id="2" name="矩形 1"/>
          <p:cNvSpPr/>
          <p:nvPr/>
        </p:nvSpPr>
        <p:spPr>
          <a:xfrm>
            <a:off x="1973655" y="727391"/>
            <a:ext cx="9171161" cy="5355312"/>
          </a:xfrm>
          <a:prstGeom prst="rect">
            <a:avLst/>
          </a:prstGeom>
        </p:spPr>
        <p:txBody>
          <a:bodyPr wrap="square">
            <a:spAutoFit/>
          </a:bodyPr>
          <a:lstStyle/>
          <a:p>
            <a:pPr algn="ctr">
              <a:lnSpc>
                <a:spcPct val="150000"/>
              </a:lnSpc>
              <a:spcAft>
                <a:spcPts val="0"/>
              </a:spcAft>
            </a:pPr>
            <a:r>
              <a:rPr lang="zh-CN" altLang="zh-CN" sz="3600" kern="100" dirty="0">
                <a:latin typeface="等线" panose="02010600030101010101" pitchFamily="2" charset="-122"/>
                <a:ea typeface="方正小标宋简体"/>
                <a:cs typeface="Times New Roman" panose="02020603050405020304" pitchFamily="18" charset="0"/>
              </a:rPr>
              <a:t>说明</a:t>
            </a:r>
            <a:endParaRPr lang="zh-CN" altLang="zh-CN" sz="3600" kern="100" dirty="0">
              <a:latin typeface="等线" panose="02010600030101010101" pitchFamily="2" charset="-122"/>
              <a:ea typeface="等线" panose="02010600030101010101" pitchFamily="2" charset="-122"/>
              <a:cs typeface="Times New Roman" panose="02020603050405020304" pitchFamily="18" charset="0"/>
            </a:endParaRPr>
          </a:p>
          <a:p>
            <a:pPr algn="ctr">
              <a:lnSpc>
                <a:spcPct val="150000"/>
              </a:lnSpc>
              <a:spcAft>
                <a:spcPts val="0"/>
              </a:spcAft>
            </a:pPr>
            <a:r>
              <a:rPr lang="en-US" altLang="zh-CN" sz="2400" kern="100" dirty="0">
                <a:latin typeface="方正小标宋简体"/>
                <a:ea typeface="等线" panose="02010600030101010101" pitchFamily="2" charset="-122"/>
                <a:cs typeface="Times New Roman" panose="02020603050405020304" pitchFamily="18" charset="0"/>
              </a:rPr>
              <a:t> </a:t>
            </a:r>
            <a:endParaRPr lang="zh-CN" altLang="zh-CN" sz="2400" kern="100" dirty="0">
              <a:latin typeface="等线" panose="02010600030101010101" pitchFamily="2" charset="-122"/>
              <a:ea typeface="等线" panose="02010600030101010101" pitchFamily="2" charset="-122"/>
              <a:cs typeface="Times New Roman" panose="02020603050405020304" pitchFamily="18" charset="0"/>
            </a:endParaRPr>
          </a:p>
          <a:p>
            <a:pPr>
              <a:lnSpc>
                <a:spcPct val="150000"/>
              </a:lnSpc>
              <a:spcAft>
                <a:spcPts val="0"/>
              </a:spcAft>
            </a:pPr>
            <a:r>
              <a:rPr lang="zh-CN" altLang="zh-CN" sz="2400" kern="100" dirty="0">
                <a:latin typeface="等线" panose="02010600030101010101" pitchFamily="2" charset="-122"/>
                <a:ea typeface="仿宋_GB2312"/>
                <a:cs typeface="Times New Roman" panose="02020603050405020304" pitchFamily="18" charset="0"/>
              </a:rPr>
              <a:t>请各示范平台以</a:t>
            </a:r>
            <a:r>
              <a:rPr lang="en-US" altLang="zh-CN" sz="2400" kern="100" dirty="0">
                <a:latin typeface="等线" panose="02010600030101010101" pitchFamily="2" charset="-122"/>
                <a:ea typeface="仿宋_GB2312"/>
                <a:cs typeface="Times New Roman" panose="02020603050405020304" pitchFamily="18" charset="0"/>
              </a:rPr>
              <a:t>PDF</a:t>
            </a:r>
            <a:r>
              <a:rPr lang="zh-CN" altLang="zh-CN" sz="2400" kern="100" dirty="0">
                <a:latin typeface="等线" panose="02010600030101010101" pitchFamily="2" charset="-122"/>
                <a:ea typeface="仿宋_GB2312"/>
                <a:cs typeface="Times New Roman" panose="02020603050405020304" pitchFamily="18" charset="0"/>
              </a:rPr>
              <a:t>格式提供以下</a:t>
            </a:r>
            <a:r>
              <a:rPr lang="zh-CN" altLang="zh-CN" sz="2400" b="1" kern="100" dirty="0">
                <a:solidFill>
                  <a:srgbClr val="F23C00"/>
                </a:solidFill>
                <a:latin typeface="等线" panose="02010600030101010101" pitchFamily="2" charset="-122"/>
                <a:ea typeface="仿宋_GB2312"/>
                <a:cs typeface="Times New Roman" panose="02020603050405020304" pitchFamily="18" charset="0"/>
              </a:rPr>
              <a:t>佐证材料</a:t>
            </a:r>
            <a:r>
              <a:rPr lang="zh-CN" altLang="zh-CN" sz="2400" kern="100" dirty="0">
                <a:latin typeface="等线" panose="02010600030101010101" pitchFamily="2" charset="-122"/>
                <a:ea typeface="仿宋_GB2312"/>
                <a:cs typeface="Times New Roman" panose="02020603050405020304" pitchFamily="18" charset="0"/>
              </a:rPr>
              <a:t>：</a:t>
            </a:r>
            <a:endParaRPr lang="zh-CN" altLang="zh-CN" sz="2400" kern="100" dirty="0">
              <a:latin typeface="等线" panose="02010600030101010101" pitchFamily="2" charset="-122"/>
              <a:ea typeface="等线" panose="02010600030101010101" pitchFamily="2" charset="-122"/>
              <a:cs typeface="Times New Roman" panose="02020603050405020304" pitchFamily="18" charset="0"/>
            </a:endParaRPr>
          </a:p>
          <a:p>
            <a:pPr>
              <a:lnSpc>
                <a:spcPct val="150000"/>
              </a:lnSpc>
              <a:spcAft>
                <a:spcPts val="0"/>
              </a:spcAft>
            </a:pPr>
            <a:r>
              <a:rPr lang="en-US" altLang="zh-CN" sz="2400" kern="100" dirty="0">
                <a:latin typeface="仿宋_GB2312"/>
                <a:ea typeface="等线" panose="02010600030101010101" pitchFamily="2" charset="-122"/>
                <a:cs typeface="Times New Roman" panose="02020603050405020304" pitchFamily="18" charset="0"/>
              </a:rPr>
              <a:t>1</a:t>
            </a:r>
            <a:r>
              <a:rPr lang="zh-CN" altLang="zh-CN" sz="2400" kern="100" dirty="0">
                <a:latin typeface="等线" panose="02010600030101010101" pitchFamily="2" charset="-122"/>
                <a:ea typeface="仿宋_GB2312"/>
                <a:cs typeface="Times New Roman" panose="02020603050405020304" pitchFamily="18" charset="0"/>
              </a:rPr>
              <a:t>、</a:t>
            </a:r>
            <a:r>
              <a:rPr lang="en-US" altLang="zh-CN" sz="2400" kern="100" dirty="0">
                <a:latin typeface="等线" panose="02010600030101010101" pitchFamily="2" charset="-122"/>
                <a:ea typeface="仿宋_GB2312"/>
                <a:cs typeface="Times New Roman" panose="02020603050405020304" pitchFamily="18" charset="0"/>
              </a:rPr>
              <a:t>2023</a:t>
            </a:r>
            <a:r>
              <a:rPr lang="zh-CN" altLang="zh-CN" sz="2400" kern="100" dirty="0">
                <a:latin typeface="等线" panose="02010600030101010101" pitchFamily="2" charset="-122"/>
                <a:ea typeface="仿宋_GB2312"/>
                <a:cs typeface="Times New Roman" panose="02020603050405020304" pitchFamily="18" charset="0"/>
              </a:rPr>
              <a:t>年度财务审计报告或财务报表。</a:t>
            </a:r>
            <a:endParaRPr lang="zh-CN" altLang="zh-CN" sz="2400" kern="100" dirty="0">
              <a:latin typeface="等线" panose="02010600030101010101" pitchFamily="2" charset="-122"/>
              <a:ea typeface="等线" panose="02010600030101010101" pitchFamily="2" charset="-122"/>
              <a:cs typeface="Times New Roman" panose="02020603050405020304" pitchFamily="18" charset="0"/>
            </a:endParaRPr>
          </a:p>
          <a:p>
            <a:pPr>
              <a:lnSpc>
                <a:spcPct val="150000"/>
              </a:lnSpc>
              <a:spcAft>
                <a:spcPts val="0"/>
              </a:spcAft>
            </a:pPr>
            <a:r>
              <a:rPr lang="en-US" altLang="zh-CN" sz="2400" kern="100" dirty="0">
                <a:latin typeface="仿宋_GB2312"/>
                <a:ea typeface="等线" panose="02010600030101010101" pitchFamily="2" charset="-122"/>
                <a:cs typeface="Times New Roman" panose="02020603050405020304" pitchFamily="18" charset="0"/>
              </a:rPr>
              <a:t>2</a:t>
            </a:r>
            <a:r>
              <a:rPr lang="zh-CN" altLang="zh-CN" sz="2400" kern="100" dirty="0">
                <a:latin typeface="等线" panose="02010600030101010101" pitchFamily="2" charset="-122"/>
                <a:ea typeface="仿宋_GB2312"/>
                <a:cs typeface="Times New Roman" panose="02020603050405020304" pitchFamily="18" charset="0"/>
              </a:rPr>
              <a:t>、与人员名单相对应的</a:t>
            </a:r>
            <a:r>
              <a:rPr lang="en-US" altLang="zh-CN" sz="2400" kern="100" dirty="0">
                <a:latin typeface="等线" panose="02010600030101010101" pitchFamily="2" charset="-122"/>
                <a:ea typeface="仿宋_GB2312"/>
                <a:cs typeface="Times New Roman" panose="02020603050405020304" pitchFamily="18" charset="0"/>
              </a:rPr>
              <a:t>2023</a:t>
            </a:r>
            <a:r>
              <a:rPr lang="zh-CN" altLang="zh-CN" sz="2400" kern="100" dirty="0">
                <a:latin typeface="等线" panose="02010600030101010101" pitchFamily="2" charset="-122"/>
                <a:ea typeface="仿宋_GB2312"/>
                <a:cs typeface="Times New Roman" panose="02020603050405020304" pitchFamily="18" charset="0"/>
              </a:rPr>
              <a:t>年度</a:t>
            </a:r>
            <a:r>
              <a:rPr lang="en-US" altLang="zh-CN" sz="2400" kern="100" dirty="0">
                <a:latin typeface="等线" panose="02010600030101010101" pitchFamily="2" charset="-122"/>
                <a:ea typeface="仿宋_GB2312"/>
                <a:cs typeface="Times New Roman" panose="02020603050405020304" pitchFamily="18" charset="0"/>
              </a:rPr>
              <a:t>1-12</a:t>
            </a:r>
            <a:r>
              <a:rPr lang="zh-CN" altLang="zh-CN" sz="2400" kern="100" dirty="0">
                <a:latin typeface="等线" panose="02010600030101010101" pitchFamily="2" charset="-122"/>
                <a:ea typeface="仿宋_GB2312"/>
                <a:cs typeface="Times New Roman" panose="02020603050405020304" pitchFamily="18" charset="0"/>
              </a:rPr>
              <a:t>月社保缴纳记录、人员学历证明。</a:t>
            </a:r>
            <a:endParaRPr lang="zh-CN" altLang="zh-CN" sz="2400" kern="100" dirty="0">
              <a:latin typeface="等线" panose="02010600030101010101" pitchFamily="2" charset="-122"/>
              <a:ea typeface="等线" panose="02010600030101010101" pitchFamily="2" charset="-122"/>
              <a:cs typeface="Times New Roman" panose="02020603050405020304" pitchFamily="18" charset="0"/>
            </a:endParaRPr>
          </a:p>
          <a:p>
            <a:pPr>
              <a:lnSpc>
                <a:spcPct val="150000"/>
              </a:lnSpc>
              <a:spcAft>
                <a:spcPts val="0"/>
              </a:spcAft>
            </a:pPr>
            <a:r>
              <a:rPr lang="en-US" altLang="zh-CN" sz="2400" kern="100" dirty="0">
                <a:latin typeface="仿宋_GB2312"/>
                <a:ea typeface="等线" panose="02010600030101010101" pitchFamily="2" charset="-122"/>
                <a:cs typeface="Times New Roman" panose="02020603050405020304" pitchFamily="18" charset="0"/>
              </a:rPr>
              <a:t>3</a:t>
            </a:r>
            <a:r>
              <a:rPr lang="zh-CN" altLang="zh-CN" sz="2400" kern="100" dirty="0">
                <a:latin typeface="等线" panose="02010600030101010101" pitchFamily="2" charset="-122"/>
                <a:ea typeface="仿宋_GB2312"/>
                <a:cs typeface="Times New Roman" panose="02020603050405020304" pitchFamily="18" charset="0"/>
              </a:rPr>
              <a:t>、</a:t>
            </a:r>
            <a:r>
              <a:rPr lang="en-US" altLang="zh-CN" sz="2400" kern="100" dirty="0">
                <a:latin typeface="等线" panose="02010600030101010101" pitchFamily="2" charset="-122"/>
                <a:ea typeface="仿宋_GB2312"/>
                <a:cs typeface="Times New Roman" panose="02020603050405020304" pitchFamily="18" charset="0"/>
              </a:rPr>
              <a:t>2023</a:t>
            </a:r>
            <a:r>
              <a:rPr lang="zh-CN" altLang="zh-CN" sz="2400" kern="100" dirty="0">
                <a:latin typeface="等线" panose="02010600030101010101" pitchFamily="2" charset="-122"/>
                <a:ea typeface="仿宋_GB2312"/>
                <a:cs typeface="Times New Roman" panose="02020603050405020304" pitchFamily="18" charset="0"/>
              </a:rPr>
              <a:t>年度内有效的合作服务机构合同。</a:t>
            </a:r>
            <a:endParaRPr lang="zh-CN" altLang="zh-CN" sz="2400" kern="100" dirty="0">
              <a:latin typeface="等线" panose="02010600030101010101" pitchFamily="2" charset="-122"/>
              <a:ea typeface="等线" panose="02010600030101010101" pitchFamily="2" charset="-122"/>
              <a:cs typeface="Times New Roman" panose="02020603050405020304" pitchFamily="18" charset="0"/>
            </a:endParaRPr>
          </a:p>
          <a:p>
            <a:pPr>
              <a:lnSpc>
                <a:spcPct val="150000"/>
              </a:lnSpc>
              <a:spcAft>
                <a:spcPts val="0"/>
              </a:spcAft>
            </a:pPr>
            <a:r>
              <a:rPr lang="en-US" altLang="zh-CN" sz="2400" kern="100" dirty="0">
                <a:latin typeface="仿宋_GB2312"/>
                <a:ea typeface="等线" panose="02010600030101010101" pitchFamily="2" charset="-122"/>
                <a:cs typeface="Times New Roman" panose="02020603050405020304" pitchFamily="18" charset="0"/>
              </a:rPr>
              <a:t>4</a:t>
            </a:r>
            <a:r>
              <a:rPr lang="zh-CN" altLang="zh-CN" sz="2400" kern="100" dirty="0">
                <a:latin typeface="等线" panose="02010600030101010101" pitchFamily="2" charset="-122"/>
                <a:ea typeface="仿宋_GB2312"/>
                <a:cs typeface="Times New Roman" panose="02020603050405020304" pitchFamily="18" charset="0"/>
              </a:rPr>
              <a:t>、根据认定国家示范平台类别，参照《管理办法》第三章第十三条，提供不少于服务功能要求的企业服务合同、活动证明等材料。</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spd="slow">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0" y="6437313"/>
            <a:ext cx="12192000" cy="427037"/>
            <a:chOff x="0" y="6437630"/>
            <a:chExt cx="12192000" cy="426720"/>
          </a:xfrm>
        </p:grpSpPr>
        <p:pic>
          <p:nvPicPr>
            <p:cNvPr id="3789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图片 14"/>
            <p:cNvPicPr>
              <a:picLocks noChangeAspect="1" noChangeArrowheads="1"/>
            </p:cNvPicPr>
            <p:nvPr/>
          </p:nvPicPr>
          <p:blipFill>
            <a:blip r:embed="rId1">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文本占位符 1"/>
          <p:cNvSpPr>
            <a:spLocks noGrp="1"/>
          </p:cNvSpPr>
          <p:nvPr>
            <p:ph type="body" sz="quarter" idx="13"/>
          </p:nvPr>
        </p:nvSpPr>
        <p:spPr>
          <a:xfrm>
            <a:off x="334963" y="395288"/>
            <a:ext cx="1006475" cy="923925"/>
          </a:xfrm>
        </p:spPr>
        <p:txBody>
          <a:bodyPr/>
          <a:lstStyle/>
          <a:p>
            <a:pPr fontAlgn="auto">
              <a:spcAft>
                <a:spcPts val="0"/>
              </a:spcAft>
              <a:defRPr/>
            </a:pPr>
            <a:r>
              <a:rPr lang="zh-CN" altLang="en-US" dirty="0"/>
              <a:t>参</a:t>
            </a:r>
            <a:endParaRPr lang="zh-CN" altLang="en-US" dirty="0"/>
          </a:p>
        </p:txBody>
      </p:sp>
      <p:sp>
        <p:nvSpPr>
          <p:cNvPr id="31" name="文本占位符 2"/>
          <p:cNvSpPr>
            <a:spLocks noGrp="1"/>
          </p:cNvSpPr>
          <p:nvPr>
            <p:ph type="body" sz="quarter" idx="14"/>
          </p:nvPr>
        </p:nvSpPr>
        <p:spPr>
          <a:xfrm>
            <a:off x="1352549" y="606425"/>
            <a:ext cx="4830967" cy="461665"/>
          </a:xfrm>
        </p:spPr>
        <p:txBody>
          <a:bodyPr/>
          <a:lstStyle/>
          <a:p>
            <a:pPr lvl="0" algn="just" fontAlgn="ctr"/>
            <a:r>
              <a:rPr lang="zh-CN" altLang="en-US"/>
              <a:t>服务平台报送情况</a:t>
            </a:r>
            <a:endParaRPr lang="en-US" altLang="zh-CN" dirty="0"/>
          </a:p>
        </p:txBody>
      </p:sp>
      <p:sp>
        <p:nvSpPr>
          <p:cNvPr id="2" name="矩形 1"/>
          <p:cNvSpPr/>
          <p:nvPr/>
        </p:nvSpPr>
        <p:spPr>
          <a:xfrm>
            <a:off x="561315" y="1539179"/>
            <a:ext cx="9388443" cy="4503797"/>
          </a:xfrm>
          <a:prstGeom prst="rect">
            <a:avLst/>
          </a:prstGeom>
        </p:spPr>
        <p:txBody>
          <a:bodyPr wrap="square">
            <a:spAutoFit/>
          </a:bodyPr>
          <a:lstStyle/>
          <a:p>
            <a:pPr algn="ctr">
              <a:lnSpc>
                <a:spcPts val="2800"/>
              </a:lnSpc>
              <a:spcAft>
                <a:spcPts val="0"/>
              </a:spcAft>
            </a:pPr>
            <a:r>
              <a:rPr lang="zh-CN" altLang="zh-CN" sz="3200" kern="100" dirty="0">
                <a:latin typeface="等线" panose="02010600030101010101" pitchFamily="2" charset="-122"/>
                <a:ea typeface="方正小标宋简体"/>
                <a:cs typeface="Times New Roman" panose="02020603050405020304" pitchFamily="18" charset="0"/>
              </a:rPr>
              <a:t>附件目录</a:t>
            </a:r>
            <a:r>
              <a:rPr lang="zh-CN" altLang="en-US" sz="2000" kern="100" dirty="0">
                <a:latin typeface="等线" panose="02010600030101010101" pitchFamily="2" charset="-122"/>
                <a:ea typeface="方正小标宋简体"/>
                <a:cs typeface="Times New Roman" panose="02020603050405020304" pitchFamily="18" charset="0"/>
              </a:rPr>
              <a:t>（每个佐证材料一个单独文件）</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pPr algn="ctr">
              <a:lnSpc>
                <a:spcPts val="2800"/>
              </a:lnSpc>
              <a:spcAft>
                <a:spcPts val="0"/>
              </a:spcAft>
            </a:pPr>
            <a:r>
              <a:rPr lang="en-US" altLang="zh-CN" kern="100" dirty="0">
                <a:latin typeface="方正小标宋简体"/>
                <a:ea typeface="等线" panose="02010600030101010101" pitchFamily="2" charset="-122"/>
                <a:cs typeface="Times New Roman" panose="02020603050405020304" pitchFamily="18" charset="0"/>
              </a:rPr>
              <a:t> </a:t>
            </a:r>
            <a:endParaRPr lang="zh-CN"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nSpc>
                <a:spcPct val="200000"/>
              </a:lnSpc>
              <a:spcAft>
                <a:spcPts val="0"/>
              </a:spcAft>
            </a:pPr>
            <a:r>
              <a:rPr lang="zh-CN" altLang="zh-CN" sz="2400" b="1" kern="100" dirty="0">
                <a:solidFill>
                  <a:srgbClr val="F23C00"/>
                </a:solidFill>
                <a:latin typeface="等线" panose="02010600030101010101" pitchFamily="2" charset="-122"/>
                <a:ea typeface="仿宋_GB2312"/>
                <a:cs typeface="Times New Roman" panose="02020603050405020304" pitchFamily="18" charset="0"/>
              </a:rPr>
              <a:t>佐证材料</a:t>
            </a:r>
            <a:r>
              <a:rPr lang="en-US" altLang="zh-CN" sz="2400" kern="100" dirty="0">
                <a:latin typeface="仿宋_GB2312"/>
                <a:ea typeface="等线" panose="02010600030101010101" pitchFamily="2" charset="-122"/>
                <a:cs typeface="Times New Roman" panose="02020603050405020304" pitchFamily="18" charset="0"/>
              </a:rPr>
              <a:t>1</a:t>
            </a:r>
            <a:r>
              <a:rPr lang="zh-CN" altLang="zh-CN" sz="2400" kern="100" dirty="0">
                <a:latin typeface="等线" panose="02010600030101010101" pitchFamily="2" charset="-122"/>
                <a:ea typeface="仿宋_GB2312"/>
                <a:cs typeface="Times New Roman" panose="02020603050405020304" pitchFamily="18" charset="0"/>
              </a:rPr>
              <a:t>、</a:t>
            </a:r>
            <a:r>
              <a:rPr lang="en-US" altLang="zh-CN" sz="2400" kern="100" dirty="0">
                <a:latin typeface="等线" panose="02010600030101010101" pitchFamily="2" charset="-122"/>
                <a:ea typeface="仿宋_GB2312"/>
                <a:cs typeface="Times New Roman" panose="02020603050405020304" pitchFamily="18" charset="0"/>
              </a:rPr>
              <a:t>2023</a:t>
            </a:r>
            <a:r>
              <a:rPr lang="zh-CN" altLang="zh-CN" sz="2400" kern="100" dirty="0">
                <a:latin typeface="等线" panose="02010600030101010101" pitchFamily="2" charset="-122"/>
                <a:ea typeface="仿宋_GB2312"/>
                <a:cs typeface="Times New Roman" panose="02020603050405020304" pitchFamily="18" charset="0"/>
              </a:rPr>
              <a:t>年度财务审计报告或财务报表</a:t>
            </a:r>
            <a:endParaRPr lang="zh-CN" altLang="zh-CN" sz="2400" kern="100" dirty="0">
              <a:latin typeface="等线" panose="02010600030101010101" pitchFamily="2" charset="-122"/>
              <a:ea typeface="等线" panose="02010600030101010101" pitchFamily="2" charset="-122"/>
              <a:cs typeface="Times New Roman" panose="02020603050405020304" pitchFamily="18" charset="0"/>
            </a:endParaRPr>
          </a:p>
          <a:p>
            <a:pPr>
              <a:lnSpc>
                <a:spcPct val="200000"/>
              </a:lnSpc>
              <a:spcAft>
                <a:spcPts val="0"/>
              </a:spcAft>
            </a:pPr>
            <a:r>
              <a:rPr lang="zh-CN" altLang="zh-CN" sz="2400" b="1" kern="100" dirty="0">
                <a:solidFill>
                  <a:srgbClr val="F23C00"/>
                </a:solidFill>
                <a:latin typeface="等线" panose="02010600030101010101" pitchFamily="2" charset="-122"/>
                <a:ea typeface="仿宋_GB2312"/>
                <a:cs typeface="Times New Roman" panose="02020603050405020304" pitchFamily="18" charset="0"/>
              </a:rPr>
              <a:t>佐证材料</a:t>
            </a:r>
            <a:r>
              <a:rPr lang="en-US" altLang="zh-CN" sz="2400" kern="100" dirty="0">
                <a:latin typeface="仿宋_GB2312"/>
                <a:ea typeface="等线" panose="02010600030101010101" pitchFamily="2" charset="-122"/>
                <a:cs typeface="Times New Roman" panose="02020603050405020304" pitchFamily="18" charset="0"/>
              </a:rPr>
              <a:t>2</a:t>
            </a:r>
            <a:r>
              <a:rPr lang="zh-CN" altLang="zh-CN" sz="2400" kern="100" dirty="0">
                <a:latin typeface="等线" panose="02010600030101010101" pitchFamily="2" charset="-122"/>
                <a:ea typeface="仿宋_GB2312"/>
                <a:cs typeface="Times New Roman" panose="02020603050405020304" pitchFamily="18" charset="0"/>
              </a:rPr>
              <a:t>、</a:t>
            </a:r>
            <a:r>
              <a:rPr lang="en-US" altLang="zh-CN" sz="2400" kern="100" dirty="0">
                <a:latin typeface="等线" panose="02010600030101010101" pitchFamily="2" charset="-122"/>
                <a:ea typeface="仿宋_GB2312"/>
                <a:cs typeface="Times New Roman" panose="02020603050405020304" pitchFamily="18" charset="0"/>
              </a:rPr>
              <a:t>2023</a:t>
            </a:r>
            <a:r>
              <a:rPr lang="zh-CN" altLang="zh-CN" sz="2400" kern="100" dirty="0">
                <a:latin typeface="等线" panose="02010600030101010101" pitchFamily="2" charset="-122"/>
                <a:ea typeface="仿宋_GB2312"/>
                <a:cs typeface="Times New Roman" panose="02020603050405020304" pitchFamily="18" charset="0"/>
              </a:rPr>
              <a:t>年度</a:t>
            </a:r>
            <a:r>
              <a:rPr lang="en-US" altLang="zh-CN" sz="2400" kern="100" dirty="0">
                <a:latin typeface="等线" panose="02010600030101010101" pitchFamily="2" charset="-122"/>
                <a:ea typeface="仿宋_GB2312"/>
                <a:cs typeface="Times New Roman" panose="02020603050405020304" pitchFamily="18" charset="0"/>
              </a:rPr>
              <a:t>1-12</a:t>
            </a:r>
            <a:r>
              <a:rPr lang="zh-CN" altLang="zh-CN" sz="2400" kern="100" dirty="0">
                <a:latin typeface="等线" panose="02010600030101010101" pitchFamily="2" charset="-122"/>
                <a:ea typeface="仿宋_GB2312"/>
                <a:cs typeface="Times New Roman" panose="02020603050405020304" pitchFamily="18" charset="0"/>
              </a:rPr>
              <a:t>月社保缴纳记录</a:t>
            </a:r>
            <a:endParaRPr lang="en-US" altLang="zh-CN" sz="2400" kern="100" dirty="0">
              <a:latin typeface="等线" panose="02010600030101010101" pitchFamily="2" charset="-122"/>
              <a:ea typeface="仿宋_GB2312"/>
              <a:cs typeface="Times New Roman" panose="02020603050405020304" pitchFamily="18" charset="0"/>
            </a:endParaRPr>
          </a:p>
          <a:p>
            <a:pPr>
              <a:lnSpc>
                <a:spcPct val="200000"/>
              </a:lnSpc>
              <a:spcAft>
                <a:spcPts val="0"/>
              </a:spcAft>
            </a:pPr>
            <a:r>
              <a:rPr lang="zh-CN" altLang="zh-CN" sz="2400" b="1" kern="100" dirty="0">
                <a:solidFill>
                  <a:srgbClr val="F23C00"/>
                </a:solidFill>
                <a:latin typeface="等线" panose="02010600030101010101" pitchFamily="2" charset="-122"/>
                <a:ea typeface="仿宋_GB2312"/>
                <a:cs typeface="Times New Roman" panose="02020603050405020304" pitchFamily="18" charset="0"/>
              </a:rPr>
              <a:t>佐证材料</a:t>
            </a:r>
            <a:r>
              <a:rPr lang="en-US" altLang="zh-CN" sz="2400" kern="100" dirty="0">
                <a:latin typeface="仿宋_GB2312"/>
                <a:ea typeface="等线" panose="02010600030101010101" pitchFamily="2" charset="-122"/>
                <a:cs typeface="Times New Roman" panose="02020603050405020304" pitchFamily="18" charset="0"/>
              </a:rPr>
              <a:t>3</a:t>
            </a:r>
            <a:r>
              <a:rPr lang="zh-CN" altLang="zh-CN" sz="2400" kern="100" dirty="0">
                <a:latin typeface="等线" panose="02010600030101010101" pitchFamily="2" charset="-122"/>
                <a:ea typeface="仿宋" panose="02010609060101010101" charset="-122"/>
                <a:cs typeface="Times New Roman" panose="02020603050405020304" pitchFamily="18" charset="0"/>
              </a:rPr>
              <a:t>、</a:t>
            </a:r>
            <a:r>
              <a:rPr lang="zh-CN" altLang="zh-CN" sz="2400" kern="100" dirty="0">
                <a:latin typeface="等线" panose="02010600030101010101" pitchFamily="2" charset="-122"/>
                <a:ea typeface="仿宋_GB2312"/>
                <a:cs typeface="Times New Roman" panose="02020603050405020304" pitchFamily="18" charset="0"/>
              </a:rPr>
              <a:t>人员学历证明</a:t>
            </a:r>
            <a:endParaRPr lang="en-US" altLang="zh-CN" sz="2400" kern="100" dirty="0">
              <a:latin typeface="等线" panose="02010600030101010101" pitchFamily="2" charset="-122"/>
              <a:ea typeface="仿宋_GB2312"/>
              <a:cs typeface="Times New Roman" panose="02020603050405020304" pitchFamily="18" charset="0"/>
            </a:endParaRPr>
          </a:p>
          <a:p>
            <a:pPr>
              <a:lnSpc>
                <a:spcPct val="200000"/>
              </a:lnSpc>
              <a:spcAft>
                <a:spcPts val="0"/>
              </a:spcAft>
            </a:pPr>
            <a:r>
              <a:rPr lang="zh-CN" altLang="zh-CN" sz="2400" b="1" kern="100" dirty="0">
                <a:solidFill>
                  <a:srgbClr val="F23C00"/>
                </a:solidFill>
                <a:latin typeface="等线" panose="02010600030101010101" pitchFamily="2" charset="-122"/>
                <a:ea typeface="仿宋_GB2312"/>
                <a:cs typeface="Times New Roman" panose="02020603050405020304" pitchFamily="18" charset="0"/>
              </a:rPr>
              <a:t>佐证材料</a:t>
            </a:r>
            <a:r>
              <a:rPr lang="en-US" altLang="zh-CN" sz="2400" kern="100" dirty="0">
                <a:latin typeface="仿宋_GB2312"/>
                <a:ea typeface="等线" panose="02010600030101010101" pitchFamily="2" charset="-122"/>
                <a:cs typeface="Times New Roman" panose="02020603050405020304" pitchFamily="18" charset="0"/>
              </a:rPr>
              <a:t>4</a:t>
            </a:r>
            <a:r>
              <a:rPr lang="zh-CN" altLang="zh-CN" sz="2400" kern="100" dirty="0">
                <a:latin typeface="等线" panose="02010600030101010101" pitchFamily="2" charset="-122"/>
                <a:ea typeface="仿宋_GB2312"/>
                <a:cs typeface="Times New Roman" panose="02020603050405020304" pitchFamily="18" charset="0"/>
              </a:rPr>
              <a:t>、</a:t>
            </a:r>
            <a:r>
              <a:rPr lang="en-US" altLang="zh-CN" sz="2400" kern="100" dirty="0">
                <a:latin typeface="等线" panose="02010600030101010101" pitchFamily="2" charset="-122"/>
                <a:ea typeface="仿宋_GB2312"/>
                <a:cs typeface="Times New Roman" panose="02020603050405020304" pitchFamily="18" charset="0"/>
              </a:rPr>
              <a:t>2023</a:t>
            </a:r>
            <a:r>
              <a:rPr lang="zh-CN" altLang="zh-CN" sz="2400" kern="100" dirty="0">
                <a:latin typeface="等线" panose="02010600030101010101" pitchFamily="2" charset="-122"/>
                <a:ea typeface="仿宋_GB2312"/>
                <a:cs typeface="Times New Roman" panose="02020603050405020304" pitchFamily="18" charset="0"/>
              </a:rPr>
              <a:t>年度内有效的合作服务机构合同</a:t>
            </a:r>
            <a:endParaRPr lang="zh-CN" altLang="zh-CN" sz="2400" kern="100" dirty="0">
              <a:latin typeface="等线" panose="02010600030101010101" pitchFamily="2" charset="-122"/>
              <a:ea typeface="等线" panose="02010600030101010101" pitchFamily="2" charset="-122"/>
              <a:cs typeface="Times New Roman" panose="02020603050405020304" pitchFamily="18" charset="0"/>
            </a:endParaRPr>
          </a:p>
          <a:p>
            <a:pPr>
              <a:lnSpc>
                <a:spcPct val="200000"/>
              </a:lnSpc>
              <a:spcAft>
                <a:spcPts val="0"/>
              </a:spcAft>
            </a:pPr>
            <a:r>
              <a:rPr lang="zh-CN" altLang="zh-CN" sz="2400" b="1" kern="100" dirty="0">
                <a:solidFill>
                  <a:srgbClr val="F23C00"/>
                </a:solidFill>
                <a:latin typeface="等线" panose="02010600030101010101" pitchFamily="2" charset="-122"/>
                <a:ea typeface="仿宋_GB2312"/>
                <a:cs typeface="Times New Roman" panose="02020603050405020304" pitchFamily="18" charset="0"/>
              </a:rPr>
              <a:t>佐证材料</a:t>
            </a:r>
            <a:r>
              <a:rPr lang="en-US" altLang="zh-CN" sz="2400" kern="100" dirty="0">
                <a:latin typeface="仿宋_GB2312"/>
                <a:ea typeface="等线" panose="02010600030101010101" pitchFamily="2" charset="-122"/>
                <a:cs typeface="Times New Roman" panose="02020603050405020304" pitchFamily="18" charset="0"/>
              </a:rPr>
              <a:t>5</a:t>
            </a:r>
            <a:r>
              <a:rPr lang="zh-CN" altLang="zh-CN" sz="2400" kern="100" dirty="0">
                <a:latin typeface="等线" panose="02010600030101010101" pitchFamily="2" charset="-122"/>
                <a:ea typeface="仿宋_GB2312"/>
                <a:cs typeface="Times New Roman" panose="02020603050405020304" pitchFamily="18" charset="0"/>
              </a:rPr>
              <a:t>、企业服务合同、活动证明等材料</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3" name="图片 2"/>
          <p:cNvPicPr>
            <a:picLocks noChangeAspect="1"/>
          </p:cNvPicPr>
          <p:nvPr/>
        </p:nvPicPr>
        <p:blipFill rotWithShape="1">
          <a:blip r:embed="rId2"/>
          <a:srcRect l="21100" t="16232" r="63647" b="65815"/>
          <a:stretch>
            <a:fillRect/>
          </a:stretch>
        </p:blipFill>
        <p:spPr>
          <a:xfrm>
            <a:off x="7378583" y="3150606"/>
            <a:ext cx="4813417" cy="3186820"/>
          </a:xfrm>
          <a:prstGeom prst="rect">
            <a:avLst/>
          </a:prstGeom>
        </p:spPr>
      </p:pic>
      <p:sp>
        <p:nvSpPr>
          <p:cNvPr id="18" name="椭圆 17"/>
          <p:cNvSpPr/>
          <p:nvPr/>
        </p:nvSpPr>
        <p:spPr>
          <a:xfrm>
            <a:off x="4783925" y="1244729"/>
            <a:ext cx="2747727" cy="986827"/>
          </a:xfrm>
          <a:prstGeom prst="ellipse">
            <a:avLst/>
          </a:prstGeom>
          <a:noFill/>
          <a:ln w="28575">
            <a:solidFill>
              <a:srgbClr val="F2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0" y="6437313"/>
            <a:ext cx="12192000" cy="427037"/>
            <a:chOff x="0" y="6437630"/>
            <a:chExt cx="12192000" cy="426720"/>
          </a:xfrm>
        </p:grpSpPr>
        <p:pic>
          <p:nvPicPr>
            <p:cNvPr id="3789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图片 14"/>
            <p:cNvPicPr>
              <a:picLocks noChangeAspect="1" noChangeArrowheads="1"/>
            </p:cNvPicPr>
            <p:nvPr/>
          </p:nvPicPr>
          <p:blipFill>
            <a:blip r:embed="rId1">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文本占位符 1"/>
          <p:cNvSpPr>
            <a:spLocks noGrp="1"/>
          </p:cNvSpPr>
          <p:nvPr>
            <p:ph type="body" sz="quarter" idx="13"/>
          </p:nvPr>
        </p:nvSpPr>
        <p:spPr>
          <a:xfrm>
            <a:off x="334963" y="395288"/>
            <a:ext cx="1006475" cy="923925"/>
          </a:xfrm>
        </p:spPr>
        <p:txBody>
          <a:bodyPr/>
          <a:lstStyle/>
          <a:p>
            <a:pPr fontAlgn="auto">
              <a:spcAft>
                <a:spcPts val="0"/>
              </a:spcAft>
              <a:defRPr/>
            </a:pPr>
            <a:r>
              <a:rPr lang="zh-CN" altLang="en-US" dirty="0"/>
              <a:t>参</a:t>
            </a:r>
            <a:endParaRPr lang="zh-CN" altLang="en-US" dirty="0"/>
          </a:p>
        </p:txBody>
      </p:sp>
      <p:sp>
        <p:nvSpPr>
          <p:cNvPr id="31" name="文本占位符 2"/>
          <p:cNvSpPr>
            <a:spLocks noGrp="1"/>
          </p:cNvSpPr>
          <p:nvPr>
            <p:ph type="body" sz="quarter" idx="14"/>
          </p:nvPr>
        </p:nvSpPr>
        <p:spPr>
          <a:xfrm>
            <a:off x="1352549" y="606425"/>
            <a:ext cx="4830967" cy="461665"/>
          </a:xfrm>
        </p:spPr>
        <p:txBody>
          <a:bodyPr/>
          <a:lstStyle/>
          <a:p>
            <a:pPr lvl="0" algn="just" fontAlgn="ctr"/>
            <a:r>
              <a:rPr lang="zh-CN" altLang="en-US"/>
              <a:t>服务平台报送情况</a:t>
            </a:r>
            <a:endParaRPr lang="en-US" altLang="zh-CN" dirty="0"/>
          </a:p>
        </p:txBody>
      </p:sp>
      <p:sp>
        <p:nvSpPr>
          <p:cNvPr id="3" name="矩形 2"/>
          <p:cNvSpPr/>
          <p:nvPr/>
        </p:nvSpPr>
        <p:spPr>
          <a:xfrm>
            <a:off x="2311650" y="1548252"/>
            <a:ext cx="7447985" cy="3970318"/>
          </a:xfrm>
          <a:prstGeom prst="rect">
            <a:avLst/>
          </a:prstGeom>
        </p:spPr>
        <p:txBody>
          <a:bodyPr wrap="square">
            <a:spAutoFit/>
          </a:bodyPr>
          <a:lstStyle/>
          <a:p>
            <a:pPr indent="298450" algn="ctr">
              <a:lnSpc>
                <a:spcPct val="150000"/>
              </a:lnSpc>
              <a:spcAft>
                <a:spcPts val="0"/>
              </a:spcAft>
            </a:pPr>
            <a:r>
              <a:rPr lang="zh-CN" altLang="zh-CN" sz="3200" dirty="0">
                <a:latin typeface="仿宋_GB2312"/>
                <a:cs typeface="Times New Roman" panose="02020603050405020304" pitchFamily="18" charset="0"/>
              </a:rPr>
              <a:t>热处理行业中小企业公共服务</a:t>
            </a:r>
            <a:r>
              <a:rPr lang="zh-CN" altLang="en-US" sz="3200" dirty="0">
                <a:latin typeface="仿宋_GB2312"/>
                <a:cs typeface="Times New Roman" panose="02020603050405020304" pitchFamily="18" charset="0"/>
              </a:rPr>
              <a:t>示范</a:t>
            </a:r>
            <a:r>
              <a:rPr lang="zh-CN" altLang="zh-CN" sz="3200" dirty="0">
                <a:latin typeface="仿宋_GB2312"/>
                <a:cs typeface="Times New Roman" panose="02020603050405020304" pitchFamily="18" charset="0"/>
              </a:rPr>
              <a:t>平台</a:t>
            </a:r>
            <a:endParaRPr lang="en-US" altLang="zh-CN" sz="3200" dirty="0">
              <a:latin typeface="仿宋_GB2312"/>
              <a:cs typeface="Times New Roman" panose="02020603050405020304" pitchFamily="18" charset="0"/>
            </a:endParaRPr>
          </a:p>
          <a:p>
            <a:pPr indent="298450" algn="ctr">
              <a:lnSpc>
                <a:spcPct val="150000"/>
              </a:lnSpc>
              <a:spcAft>
                <a:spcPts val="0"/>
              </a:spcAft>
            </a:pPr>
            <a:r>
              <a:rPr lang="zh-CN" altLang="en-US" sz="3200" dirty="0">
                <a:solidFill>
                  <a:srgbClr val="F23C00"/>
                </a:solidFill>
                <a:latin typeface="仿宋_GB2312"/>
                <a:cs typeface="Times New Roman" panose="02020603050405020304" pitchFamily="18" charset="0"/>
              </a:rPr>
              <a:t>年度报告</a:t>
            </a:r>
            <a:r>
              <a:rPr lang="zh-CN" altLang="en-US" sz="3200" dirty="0">
                <a:latin typeface="仿宋_GB2312"/>
                <a:cs typeface="Times New Roman" panose="02020603050405020304" pitchFamily="18" charset="0"/>
              </a:rPr>
              <a:t>：</a:t>
            </a:r>
            <a:endParaRPr lang="en-US" altLang="zh-CN" sz="3200" dirty="0">
              <a:latin typeface="仿宋_GB2312"/>
              <a:cs typeface="Times New Roman" panose="02020603050405020304" pitchFamily="18" charset="0"/>
            </a:endParaRPr>
          </a:p>
          <a:p>
            <a:pPr indent="298450" algn="ctr">
              <a:lnSpc>
                <a:spcPct val="150000"/>
              </a:lnSpc>
              <a:spcAft>
                <a:spcPts val="0"/>
              </a:spcAft>
            </a:pPr>
            <a:endParaRPr lang="zh-CN" altLang="zh-CN" sz="800" dirty="0">
              <a:latin typeface="仿宋_GB2312"/>
              <a:cs typeface="Times New Roman" panose="02020603050405020304" pitchFamily="18" charset="0"/>
            </a:endParaRPr>
          </a:p>
          <a:p>
            <a:pPr marL="285750" indent="-285750" algn="ctr">
              <a:lnSpc>
                <a:spcPct val="150000"/>
              </a:lnSpc>
              <a:spcAft>
                <a:spcPts val="0"/>
              </a:spcAft>
              <a:buClr>
                <a:srgbClr val="E73A1C"/>
              </a:buClr>
              <a:buFont typeface="Wingdings" panose="05000000000000000000" pitchFamily="2" charset="2"/>
              <a:buChar char="Ø"/>
            </a:pPr>
            <a:r>
              <a:rPr lang="zh-CN" altLang="zh-CN" sz="3200" b="1" dirty="0">
                <a:latin typeface="Times New Roman" panose="02020603050405020304" pitchFamily="18" charset="0"/>
                <a:ea typeface="仿宋" panose="02010609060101010101" charset="-122"/>
                <a:cs typeface="Times New Roman" panose="02020603050405020304" pitchFamily="18" charset="0"/>
              </a:rPr>
              <a:t>服务情况月报表</a:t>
            </a:r>
            <a:endParaRPr lang="en-US" altLang="zh-CN" sz="3200" b="1" dirty="0">
              <a:latin typeface="Times New Roman" panose="02020603050405020304" pitchFamily="18" charset="0"/>
              <a:ea typeface="仿宋" panose="02010609060101010101" charset="-122"/>
              <a:cs typeface="Times New Roman" panose="02020603050405020304" pitchFamily="18" charset="0"/>
            </a:endParaRPr>
          </a:p>
          <a:p>
            <a:pPr marL="285750" indent="-285750" algn="ctr">
              <a:lnSpc>
                <a:spcPct val="150000"/>
              </a:lnSpc>
              <a:spcAft>
                <a:spcPts val="0"/>
              </a:spcAft>
              <a:buClr>
                <a:srgbClr val="E73A1C"/>
              </a:buClr>
              <a:buFont typeface="Wingdings" panose="05000000000000000000" pitchFamily="2" charset="2"/>
              <a:buChar char="Ø"/>
            </a:pPr>
            <a:r>
              <a:rPr lang="zh-CN" altLang="en-US" sz="3200" b="1" dirty="0">
                <a:latin typeface="Times New Roman" panose="02020603050405020304" pitchFamily="18" charset="0"/>
                <a:ea typeface="仿宋" panose="02010609060101010101" charset="-122"/>
                <a:cs typeface="Times New Roman" panose="02020603050405020304" pitchFamily="18" charset="0"/>
              </a:rPr>
              <a:t>照片</a:t>
            </a:r>
            <a:endParaRPr lang="en-US" altLang="zh-CN" sz="3200" b="1" dirty="0">
              <a:latin typeface="Times New Roman" panose="02020603050405020304" pitchFamily="18" charset="0"/>
              <a:ea typeface="仿宋" panose="02010609060101010101" charset="-122"/>
              <a:cs typeface="Times New Roman" panose="02020603050405020304" pitchFamily="18" charset="0"/>
            </a:endParaRPr>
          </a:p>
          <a:p>
            <a:pPr marL="285750" indent="-285750" algn="ctr">
              <a:lnSpc>
                <a:spcPct val="150000"/>
              </a:lnSpc>
              <a:spcAft>
                <a:spcPts val="0"/>
              </a:spcAft>
              <a:buClr>
                <a:srgbClr val="E73A1C"/>
              </a:buClr>
              <a:buFont typeface="Wingdings" panose="05000000000000000000" pitchFamily="2" charset="2"/>
              <a:buChar char="Ø"/>
            </a:pPr>
            <a:r>
              <a:rPr lang="zh-CN" altLang="en-US" sz="3200" b="1" dirty="0">
                <a:latin typeface="Times New Roman" panose="02020603050405020304" pitchFamily="18" charset="0"/>
                <a:ea typeface="仿宋" panose="02010609060101010101" charset="-122"/>
                <a:cs typeface="Times New Roman" panose="02020603050405020304" pitchFamily="18" charset="0"/>
              </a:rPr>
              <a:t>其他</a:t>
            </a:r>
            <a:endParaRPr lang="zh-CN" altLang="zh-CN" sz="3200" dirty="0">
              <a:latin typeface="仿宋_GB2312"/>
              <a:cs typeface="Times New Roman" panose="02020603050405020304" pitchFamily="18" charset="0"/>
            </a:endParaRPr>
          </a:p>
        </p:txBody>
      </p:sp>
    </p:spTree>
  </p:cSld>
  <p:clrMapOvr>
    <a:masterClrMapping/>
  </p:clrMapOvr>
  <p:transition spd="slow">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0" y="6437313"/>
            <a:ext cx="12192000" cy="427037"/>
            <a:chOff x="0" y="6437630"/>
            <a:chExt cx="12192000" cy="426720"/>
          </a:xfrm>
        </p:grpSpPr>
        <p:pic>
          <p:nvPicPr>
            <p:cNvPr id="3789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图片 14"/>
            <p:cNvPicPr>
              <a:picLocks noChangeAspect="1" noChangeArrowheads="1"/>
            </p:cNvPicPr>
            <p:nvPr/>
          </p:nvPicPr>
          <p:blipFill>
            <a:blip r:embed="rId1">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文本占位符 1"/>
          <p:cNvSpPr>
            <a:spLocks noGrp="1"/>
          </p:cNvSpPr>
          <p:nvPr>
            <p:ph type="body" sz="quarter" idx="13"/>
          </p:nvPr>
        </p:nvSpPr>
        <p:spPr>
          <a:xfrm>
            <a:off x="334963" y="395288"/>
            <a:ext cx="1006475" cy="923925"/>
          </a:xfrm>
        </p:spPr>
        <p:txBody>
          <a:bodyPr/>
          <a:lstStyle/>
          <a:p>
            <a:pPr fontAlgn="auto">
              <a:spcAft>
                <a:spcPts val="0"/>
              </a:spcAft>
              <a:defRPr/>
            </a:pPr>
            <a:r>
              <a:rPr lang="zh-CN" altLang="en-US" dirty="0"/>
              <a:t>参</a:t>
            </a:r>
            <a:endParaRPr lang="zh-CN" altLang="en-US" dirty="0"/>
          </a:p>
        </p:txBody>
      </p:sp>
      <p:sp>
        <p:nvSpPr>
          <p:cNvPr id="31" name="文本占位符 2"/>
          <p:cNvSpPr>
            <a:spLocks noGrp="1"/>
          </p:cNvSpPr>
          <p:nvPr>
            <p:ph type="body" sz="quarter" idx="14"/>
          </p:nvPr>
        </p:nvSpPr>
        <p:spPr>
          <a:xfrm>
            <a:off x="1352549" y="606425"/>
            <a:ext cx="4830967" cy="461665"/>
          </a:xfrm>
        </p:spPr>
        <p:txBody>
          <a:bodyPr/>
          <a:lstStyle/>
          <a:p>
            <a:pPr lvl="0" algn="just" fontAlgn="ctr"/>
            <a:r>
              <a:rPr lang="zh-CN" altLang="en-US"/>
              <a:t>服务平台报送情况</a:t>
            </a:r>
            <a:endParaRPr lang="en-US" altLang="zh-CN" dirty="0"/>
          </a:p>
        </p:txBody>
      </p:sp>
      <p:sp>
        <p:nvSpPr>
          <p:cNvPr id="16" name="Rectangle 1"/>
          <p:cNvSpPr>
            <a:spLocks noChangeArrowheads="1"/>
          </p:cNvSpPr>
          <p:nvPr/>
        </p:nvSpPr>
        <p:spPr bwMode="auto">
          <a:xfrm>
            <a:off x="2236207" y="1349557"/>
            <a:ext cx="745816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a:tabLst>
                <a:tab pos="114300" algn="l"/>
              </a:tabLst>
              <a:defRPr>
                <a:solidFill>
                  <a:schemeClr val="tx1"/>
                </a:solidFill>
                <a:latin typeface="Arial" panose="020B0604020202020204" pitchFamily="34" charset="0"/>
              </a:defRPr>
            </a:lvl1pPr>
            <a:lvl2pPr marL="457200">
              <a:tabLst>
                <a:tab pos="114300" algn="l"/>
              </a:tabLst>
              <a:defRPr>
                <a:solidFill>
                  <a:schemeClr val="tx1"/>
                </a:solidFill>
                <a:latin typeface="Arial" panose="020B0604020202020204" pitchFamily="34" charset="0"/>
              </a:defRPr>
            </a:lvl2pPr>
            <a:lvl3pPr marL="914400">
              <a:tabLst>
                <a:tab pos="114300" algn="l"/>
              </a:tabLst>
              <a:defRPr>
                <a:solidFill>
                  <a:schemeClr val="tx1"/>
                </a:solidFill>
                <a:latin typeface="Arial" panose="020B0604020202020204" pitchFamily="34" charset="0"/>
              </a:defRPr>
            </a:lvl3pPr>
            <a:lvl4pPr marL="1371600">
              <a:tabLst>
                <a:tab pos="114300" algn="l"/>
              </a:tabLst>
              <a:defRPr>
                <a:solidFill>
                  <a:schemeClr val="tx1"/>
                </a:solidFill>
                <a:latin typeface="Arial" panose="020B0604020202020204" pitchFamily="34" charset="0"/>
              </a:defRPr>
            </a:lvl4pPr>
            <a:lvl5pPr marL="1828800">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0" marR="0" lvl="0" indent="177800" algn="ctr" defTabSz="914400" rtl="0" eaLnBrk="0" fontAlgn="base" latinLnBrk="0" hangingPunct="0">
              <a:lnSpc>
                <a:spcPct val="100000"/>
              </a:lnSpc>
              <a:spcBef>
                <a:spcPct val="0"/>
              </a:spcBef>
              <a:spcAft>
                <a:spcPct val="0"/>
              </a:spcAft>
              <a:buClrTx/>
              <a:buSzTx/>
              <a:buFontTx/>
              <a:buNone/>
              <a:tabLst>
                <a:tab pos="114300" algn="l"/>
              </a:tabLst>
            </a:pPr>
            <a:r>
              <a:rPr kumimoji="0" lang="zh-CN" altLang="en-US" sz="3600" b="1" i="0" u="none" strike="noStrike" cap="none" normalizeH="0" baseline="0" dirty="0">
                <a:ln>
                  <a:noFill/>
                </a:ln>
                <a:solidFill>
                  <a:srgbClr val="E73A1C"/>
                </a:solidFill>
                <a:effectLst/>
                <a:latin typeface="Times New Roman" panose="02020603050405020304" pitchFamily="18" charset="0"/>
                <a:ea typeface="宋体" panose="02010600030101010101" pitchFamily="2" charset="-122"/>
                <a:cs typeface="Times New Roman" panose="02020603050405020304" pitchFamily="18" charset="0"/>
              </a:rPr>
              <a:t>优秀</a:t>
            </a:r>
            <a:r>
              <a:rPr kumimoji="0" lang="zh-CN" sz="3600" b="1" i="0" u="none" strike="noStrike" cap="none" normalizeH="0" baseline="0" dirty="0">
                <a:ln>
                  <a:noFill/>
                </a:ln>
                <a:solidFill>
                  <a:srgbClr val="E73A1C"/>
                </a:solidFill>
                <a:effectLst/>
                <a:latin typeface="Times New Roman" panose="02020603050405020304" pitchFamily="18" charset="0"/>
                <a:ea typeface="宋体" panose="02010600030101010101" pitchFamily="2" charset="-122"/>
                <a:cs typeface="Times New Roman" panose="02020603050405020304" pitchFamily="18" charset="0"/>
              </a:rPr>
              <a:t>热处理行业中小企业</a:t>
            </a:r>
            <a:endParaRPr kumimoji="0" lang="en-US" altLang="zh-CN" sz="3600" b="1" i="0" u="none" strike="noStrike" cap="none" normalizeH="0" baseline="0" dirty="0">
              <a:ln>
                <a:noFill/>
              </a:ln>
              <a:solidFill>
                <a:srgbClr val="E73A1C"/>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177800" algn="ctr" defTabSz="914400" rtl="0" eaLnBrk="0" fontAlgn="base" latinLnBrk="0" hangingPunct="0">
              <a:lnSpc>
                <a:spcPct val="100000"/>
              </a:lnSpc>
              <a:spcBef>
                <a:spcPct val="0"/>
              </a:spcBef>
              <a:spcAft>
                <a:spcPct val="0"/>
              </a:spcAft>
              <a:buClrTx/>
              <a:buSzTx/>
              <a:buFontTx/>
              <a:buNone/>
              <a:tabLst>
                <a:tab pos="114300" algn="l"/>
              </a:tabLst>
            </a:pPr>
            <a:r>
              <a:rPr kumimoji="0" lang="zh-CN" sz="3600" b="1" i="0" u="none" strike="noStrike" cap="none" normalizeH="0" baseline="0" dirty="0">
                <a:ln>
                  <a:noFill/>
                </a:ln>
                <a:solidFill>
                  <a:srgbClr val="E73A1C"/>
                </a:solidFill>
                <a:effectLst/>
                <a:latin typeface="Times New Roman" panose="02020603050405020304" pitchFamily="18" charset="0"/>
                <a:ea typeface="宋体" panose="02010600030101010101" pitchFamily="2" charset="-122"/>
                <a:cs typeface="Times New Roman" panose="02020603050405020304" pitchFamily="18" charset="0"/>
              </a:rPr>
              <a:t>公共服务示范平台</a:t>
            </a:r>
            <a:endParaRPr kumimoji="0" lang="zh-CN" sz="3600" b="1" i="0" u="none" strike="noStrike" cap="none" normalizeH="0" baseline="0" dirty="0">
              <a:ln>
                <a:noFill/>
              </a:ln>
              <a:solidFill>
                <a:srgbClr val="E73A1C"/>
              </a:solidFill>
              <a:effectLst/>
            </a:endParaRPr>
          </a:p>
          <a:p>
            <a:pPr marL="0" marR="0" lvl="0" indent="177800" algn="l" defTabSz="914400" rtl="0" eaLnBrk="0" fontAlgn="base" latinLnBrk="0" hangingPunct="0">
              <a:lnSpc>
                <a:spcPct val="100000"/>
              </a:lnSpc>
              <a:spcBef>
                <a:spcPct val="0"/>
              </a:spcBef>
              <a:spcAft>
                <a:spcPct val="0"/>
              </a:spcAft>
              <a:buClrTx/>
              <a:buSzTx/>
              <a:buFontTx/>
              <a:buNone/>
              <a:tabLst>
                <a:tab pos="114300" algn="l"/>
              </a:tabLst>
            </a:pPr>
            <a:endParaRPr kumimoji="0" lang="zh-CN" sz="3600" b="1" i="0" u="none" strike="noStrike" cap="none" normalizeH="0" baseline="0" dirty="0">
              <a:ln>
                <a:noFill/>
              </a:ln>
              <a:solidFill>
                <a:srgbClr val="E73A1C"/>
              </a:solidFill>
              <a:effectLst/>
            </a:endParaRPr>
          </a:p>
        </p:txBody>
      </p:sp>
      <p:graphicFrame>
        <p:nvGraphicFramePr>
          <p:cNvPr id="17" name="表格 16"/>
          <p:cNvGraphicFramePr>
            <a:graphicFrameLocks noGrp="1"/>
          </p:cNvGraphicFramePr>
          <p:nvPr/>
        </p:nvGraphicFramePr>
        <p:xfrm>
          <a:off x="1407778" y="2664372"/>
          <a:ext cx="9395927" cy="3111740"/>
        </p:xfrm>
        <a:graphic>
          <a:graphicData uri="http://schemas.openxmlformats.org/drawingml/2006/table">
            <a:tbl>
              <a:tblPr firstRow="1" firstCol="1" bandRow="1">
                <a:tableStyleId>{5C22544A-7EE6-4342-B048-85BDC9FD1C3A}</a:tableStyleId>
              </a:tblPr>
              <a:tblGrid>
                <a:gridCol w="955639"/>
                <a:gridCol w="3992226"/>
                <a:gridCol w="4448062"/>
              </a:tblGrid>
              <a:tr h="506810">
                <a:tc>
                  <a:txBody>
                    <a:bodyPr/>
                    <a:lstStyle/>
                    <a:p>
                      <a:pPr algn="ctr">
                        <a:lnSpc>
                          <a:spcPct val="115000"/>
                        </a:lnSpc>
                        <a:spcAft>
                          <a:spcPts val="0"/>
                        </a:spcAft>
                        <a:tabLst>
                          <a:tab pos="114300" algn="l"/>
                        </a:tabLst>
                      </a:pPr>
                      <a:r>
                        <a:rPr lang="zh-CN" sz="2400" kern="1200" dirty="0">
                          <a:solidFill>
                            <a:schemeClr val="dk1"/>
                          </a:solidFill>
                          <a:effectLst/>
                          <a:latin typeface="+mn-lt"/>
                          <a:ea typeface="+mn-ea"/>
                          <a:cs typeface="+mn-cs"/>
                        </a:rPr>
                        <a:t>序号</a:t>
                      </a:r>
                      <a:endParaRPr lang="zh-CN" sz="2400" kern="1200" dirty="0">
                        <a:solidFill>
                          <a:schemeClr val="dk1"/>
                        </a:solidFill>
                        <a:effectLst/>
                        <a:latin typeface="+mn-lt"/>
                        <a:ea typeface="+mn-ea"/>
                        <a:cs typeface="+mn-cs"/>
                      </a:endParaRPr>
                    </a:p>
                  </a:txBody>
                  <a:tcPr marL="62975" marR="62975" marT="0" marB="0" anchor="ctr"/>
                </a:tc>
                <a:tc>
                  <a:txBody>
                    <a:bodyPr/>
                    <a:lstStyle/>
                    <a:p>
                      <a:pPr algn="ctr">
                        <a:lnSpc>
                          <a:spcPct val="115000"/>
                        </a:lnSpc>
                        <a:spcAft>
                          <a:spcPts val="0"/>
                        </a:spcAft>
                        <a:tabLst>
                          <a:tab pos="114300" algn="l"/>
                        </a:tabLst>
                      </a:pPr>
                      <a:r>
                        <a:rPr lang="zh-CN" altLang="zh-CN" sz="2400" b="1" kern="1200" dirty="0">
                          <a:solidFill>
                            <a:schemeClr val="dk1"/>
                          </a:solidFill>
                          <a:effectLst/>
                          <a:latin typeface="+mn-lt"/>
                          <a:ea typeface="+mn-ea"/>
                          <a:cs typeface="+mn-cs"/>
                        </a:rPr>
                        <a:t>服务</a:t>
                      </a:r>
                      <a:r>
                        <a:rPr lang="zh-CN" sz="2400" kern="1200" dirty="0">
                          <a:solidFill>
                            <a:schemeClr val="dk1"/>
                          </a:solidFill>
                          <a:effectLst/>
                          <a:latin typeface="+mn-lt"/>
                          <a:ea typeface="+mn-ea"/>
                          <a:cs typeface="+mn-cs"/>
                        </a:rPr>
                        <a:t>平台名称</a:t>
                      </a:r>
                      <a:endParaRPr lang="zh-CN" sz="2400" kern="1200" dirty="0">
                        <a:solidFill>
                          <a:schemeClr val="dk1"/>
                        </a:solidFill>
                        <a:effectLst/>
                        <a:latin typeface="+mn-lt"/>
                        <a:ea typeface="+mn-ea"/>
                        <a:cs typeface="+mn-cs"/>
                      </a:endParaRPr>
                    </a:p>
                  </a:txBody>
                  <a:tcPr marL="62975" marR="62975" marT="0" marB="0" anchor="ctr"/>
                </a:tc>
                <a:tc>
                  <a:txBody>
                    <a:bodyPr/>
                    <a:lstStyle/>
                    <a:p>
                      <a:pPr algn="ctr">
                        <a:lnSpc>
                          <a:spcPct val="115000"/>
                        </a:lnSpc>
                        <a:spcAft>
                          <a:spcPts val="0"/>
                        </a:spcAft>
                        <a:tabLst>
                          <a:tab pos="114300" algn="l"/>
                        </a:tabLst>
                      </a:pPr>
                      <a:r>
                        <a:rPr lang="zh-CN" altLang="en-US" sz="2400" kern="1200" dirty="0">
                          <a:solidFill>
                            <a:schemeClr val="dk1"/>
                          </a:solidFill>
                          <a:effectLst/>
                          <a:latin typeface="+mn-lt"/>
                          <a:ea typeface="+mn-ea"/>
                          <a:cs typeface="+mn-cs"/>
                        </a:rPr>
                        <a:t>依托</a:t>
                      </a:r>
                      <a:r>
                        <a:rPr lang="zh-CN" sz="2400" kern="1200" dirty="0">
                          <a:solidFill>
                            <a:schemeClr val="dk1"/>
                          </a:solidFill>
                          <a:effectLst/>
                          <a:latin typeface="+mn-lt"/>
                          <a:ea typeface="+mn-ea"/>
                          <a:cs typeface="+mn-cs"/>
                        </a:rPr>
                        <a:t>机构名称</a:t>
                      </a:r>
                      <a:endParaRPr lang="zh-CN" sz="2400" kern="1200" dirty="0">
                        <a:solidFill>
                          <a:schemeClr val="dk1"/>
                        </a:solidFill>
                        <a:effectLst/>
                        <a:latin typeface="+mn-lt"/>
                        <a:ea typeface="+mn-ea"/>
                        <a:cs typeface="+mn-cs"/>
                      </a:endParaRPr>
                    </a:p>
                  </a:txBody>
                  <a:tcPr marL="62975" marR="62975" marT="0" marB="0" anchor="ctr"/>
                </a:tc>
              </a:tr>
              <a:tr h="509768">
                <a:tc>
                  <a:txBody>
                    <a:bodyPr/>
                    <a:lstStyle/>
                    <a:p>
                      <a:pPr algn="ctr">
                        <a:spcAft>
                          <a:spcPts val="0"/>
                        </a:spcAft>
                        <a:tabLst>
                          <a:tab pos="114300" algn="l"/>
                        </a:tabLst>
                      </a:pPr>
                      <a:r>
                        <a:rPr lang="en-US" sz="2400" kern="1200" dirty="0">
                          <a:solidFill>
                            <a:schemeClr val="dk1"/>
                          </a:solidFill>
                          <a:effectLst/>
                          <a:latin typeface="+mn-lt"/>
                          <a:ea typeface="+mn-ea"/>
                          <a:cs typeface="+mn-cs"/>
                        </a:rPr>
                        <a:t>1</a:t>
                      </a:r>
                      <a:endParaRPr lang="zh-CN" sz="2400" kern="1200" dirty="0">
                        <a:solidFill>
                          <a:schemeClr val="dk1"/>
                        </a:solidFill>
                        <a:effectLst/>
                        <a:latin typeface="+mn-lt"/>
                        <a:ea typeface="+mn-ea"/>
                        <a:cs typeface="+mn-cs"/>
                      </a:endParaRPr>
                    </a:p>
                  </a:txBody>
                  <a:tcPr marL="62975" marR="62975" marT="0" marB="0" anchor="ctr"/>
                </a:tc>
                <a:tc>
                  <a:txBody>
                    <a:bodyPr/>
                    <a:lstStyle/>
                    <a:p>
                      <a:pPr algn="ctr">
                        <a:lnSpc>
                          <a:spcPct val="115000"/>
                        </a:lnSpc>
                        <a:spcAft>
                          <a:spcPts val="0"/>
                        </a:spcAft>
                        <a:tabLst>
                          <a:tab pos="114300" algn="l"/>
                        </a:tabLst>
                      </a:pPr>
                      <a:r>
                        <a:rPr lang="zh-CN" sz="2400" kern="1200" dirty="0">
                          <a:solidFill>
                            <a:schemeClr val="dk1"/>
                          </a:solidFill>
                          <a:effectLst/>
                          <a:latin typeface="+mn-lt"/>
                          <a:ea typeface="+mn-ea"/>
                          <a:cs typeface="+mn-cs"/>
                        </a:rPr>
                        <a:t>热处理装备检测</a:t>
                      </a:r>
                      <a:endParaRPr lang="zh-CN" sz="2400" kern="1200" dirty="0">
                        <a:solidFill>
                          <a:schemeClr val="dk1"/>
                        </a:solidFill>
                        <a:effectLst/>
                        <a:latin typeface="+mn-lt"/>
                        <a:ea typeface="+mn-ea"/>
                        <a:cs typeface="+mn-cs"/>
                      </a:endParaRPr>
                    </a:p>
                  </a:txBody>
                  <a:tcPr marL="62975" marR="62975" marT="0" marB="0" anchor="ctr"/>
                </a:tc>
                <a:tc>
                  <a:txBody>
                    <a:bodyPr/>
                    <a:lstStyle/>
                    <a:p>
                      <a:pPr algn="ctr">
                        <a:lnSpc>
                          <a:spcPct val="115000"/>
                        </a:lnSpc>
                        <a:spcAft>
                          <a:spcPts val="0"/>
                        </a:spcAft>
                        <a:tabLst>
                          <a:tab pos="114300" algn="l"/>
                        </a:tabLst>
                      </a:pPr>
                      <a:r>
                        <a:rPr lang="zh-CN" sz="2400" kern="1200">
                          <a:solidFill>
                            <a:schemeClr val="dk1"/>
                          </a:solidFill>
                          <a:effectLst/>
                          <a:latin typeface="+mn-lt"/>
                          <a:ea typeface="+mn-ea"/>
                          <a:cs typeface="+mn-cs"/>
                        </a:rPr>
                        <a:t>西安电炉研究所有限公司</a:t>
                      </a:r>
                      <a:endParaRPr lang="zh-CN" sz="2400" kern="1200">
                        <a:solidFill>
                          <a:schemeClr val="dk1"/>
                        </a:solidFill>
                        <a:effectLst/>
                        <a:latin typeface="+mn-lt"/>
                        <a:ea typeface="+mn-ea"/>
                        <a:cs typeface="+mn-cs"/>
                      </a:endParaRPr>
                    </a:p>
                  </a:txBody>
                  <a:tcPr marL="62975" marR="62975" marT="0" marB="0" anchor="ctr"/>
                </a:tc>
              </a:tr>
              <a:tr h="1047581">
                <a:tc>
                  <a:txBody>
                    <a:bodyPr/>
                    <a:lstStyle/>
                    <a:p>
                      <a:pPr algn="ctr">
                        <a:spcAft>
                          <a:spcPts val="0"/>
                        </a:spcAft>
                        <a:tabLst>
                          <a:tab pos="114300" algn="l"/>
                        </a:tabLst>
                      </a:pPr>
                      <a:r>
                        <a:rPr lang="en-US" sz="2400" kern="1200" dirty="0">
                          <a:solidFill>
                            <a:schemeClr val="dk1"/>
                          </a:solidFill>
                          <a:effectLst/>
                          <a:latin typeface="+mn-lt"/>
                          <a:ea typeface="+mn-ea"/>
                          <a:cs typeface="+mn-cs"/>
                        </a:rPr>
                        <a:t>2</a:t>
                      </a:r>
                      <a:endParaRPr lang="zh-CN" sz="2400" kern="1200" dirty="0">
                        <a:solidFill>
                          <a:schemeClr val="dk1"/>
                        </a:solidFill>
                        <a:effectLst/>
                        <a:latin typeface="+mn-lt"/>
                        <a:ea typeface="+mn-ea"/>
                        <a:cs typeface="+mn-cs"/>
                      </a:endParaRPr>
                    </a:p>
                  </a:txBody>
                  <a:tcPr marL="62975" marR="62975" marT="0" marB="0" anchor="ctr"/>
                </a:tc>
                <a:tc>
                  <a:txBody>
                    <a:bodyPr/>
                    <a:lstStyle/>
                    <a:p>
                      <a:pPr algn="ctr">
                        <a:lnSpc>
                          <a:spcPct val="115000"/>
                        </a:lnSpc>
                        <a:spcAft>
                          <a:spcPts val="0"/>
                        </a:spcAft>
                        <a:tabLst>
                          <a:tab pos="114300" algn="l"/>
                        </a:tabLst>
                      </a:pPr>
                      <a:r>
                        <a:rPr lang="zh-CN" sz="2400" kern="1200" dirty="0">
                          <a:solidFill>
                            <a:schemeClr val="dk1"/>
                          </a:solidFill>
                          <a:effectLst/>
                          <a:latin typeface="+mn-lt"/>
                          <a:ea typeface="+mn-ea"/>
                          <a:cs typeface="+mn-cs"/>
                        </a:rPr>
                        <a:t>热处理装备及质量检测</a:t>
                      </a:r>
                      <a:endParaRPr lang="zh-CN" sz="2400" kern="1200" dirty="0">
                        <a:solidFill>
                          <a:schemeClr val="dk1"/>
                        </a:solidFill>
                        <a:effectLst/>
                        <a:latin typeface="+mn-lt"/>
                        <a:ea typeface="+mn-ea"/>
                        <a:cs typeface="+mn-cs"/>
                      </a:endParaRPr>
                    </a:p>
                  </a:txBody>
                  <a:tcPr marL="62975" marR="62975" marT="0" marB="0" anchor="ctr"/>
                </a:tc>
                <a:tc>
                  <a:txBody>
                    <a:bodyPr/>
                    <a:lstStyle/>
                    <a:p>
                      <a:pPr algn="ctr">
                        <a:lnSpc>
                          <a:spcPct val="115000"/>
                        </a:lnSpc>
                        <a:spcAft>
                          <a:spcPts val="0"/>
                        </a:spcAft>
                        <a:tabLst>
                          <a:tab pos="114300" algn="l"/>
                        </a:tabLst>
                      </a:pPr>
                      <a:r>
                        <a:rPr lang="zh-CN" sz="2400" kern="1200" dirty="0">
                          <a:solidFill>
                            <a:schemeClr val="dk1"/>
                          </a:solidFill>
                          <a:effectLst/>
                          <a:latin typeface="+mn-lt"/>
                          <a:ea typeface="+mn-ea"/>
                          <a:cs typeface="+mn-cs"/>
                        </a:rPr>
                        <a:t>江苏丰东热处理及表面改性工程技术研究有限公司</a:t>
                      </a:r>
                      <a:endParaRPr lang="zh-CN" sz="2400" kern="1200" dirty="0">
                        <a:solidFill>
                          <a:schemeClr val="dk1"/>
                        </a:solidFill>
                        <a:effectLst/>
                        <a:latin typeface="+mn-lt"/>
                        <a:ea typeface="+mn-ea"/>
                        <a:cs typeface="+mn-cs"/>
                      </a:endParaRPr>
                    </a:p>
                  </a:txBody>
                  <a:tcPr marL="62975" marR="62975" marT="0" marB="0" anchor="ctr"/>
                </a:tc>
              </a:tr>
              <a:tr h="1047581">
                <a:tc>
                  <a:txBody>
                    <a:bodyPr/>
                    <a:lstStyle/>
                    <a:p>
                      <a:pPr algn="ctr">
                        <a:spcAft>
                          <a:spcPts val="0"/>
                        </a:spcAft>
                        <a:tabLst>
                          <a:tab pos="114300" algn="l"/>
                        </a:tabLst>
                      </a:pPr>
                      <a:r>
                        <a:rPr lang="en-US" sz="2400" kern="1200" dirty="0">
                          <a:solidFill>
                            <a:schemeClr val="dk1"/>
                          </a:solidFill>
                          <a:effectLst/>
                          <a:latin typeface="+mn-lt"/>
                          <a:ea typeface="+mn-ea"/>
                          <a:cs typeface="+mn-cs"/>
                        </a:rPr>
                        <a:t>3</a:t>
                      </a:r>
                      <a:endParaRPr lang="zh-CN" sz="2400" kern="1200" dirty="0">
                        <a:solidFill>
                          <a:schemeClr val="dk1"/>
                        </a:solidFill>
                        <a:effectLst/>
                        <a:latin typeface="+mn-lt"/>
                        <a:ea typeface="+mn-ea"/>
                        <a:cs typeface="+mn-cs"/>
                      </a:endParaRPr>
                    </a:p>
                  </a:txBody>
                  <a:tcPr marL="62975" marR="62975" marT="0" marB="0" anchor="ctr"/>
                </a:tc>
                <a:tc>
                  <a:txBody>
                    <a:bodyPr/>
                    <a:lstStyle/>
                    <a:p>
                      <a:pPr algn="ctr">
                        <a:lnSpc>
                          <a:spcPct val="115000"/>
                        </a:lnSpc>
                        <a:spcAft>
                          <a:spcPts val="0"/>
                        </a:spcAft>
                        <a:tabLst>
                          <a:tab pos="114300" algn="l"/>
                        </a:tabLst>
                      </a:pPr>
                      <a:r>
                        <a:rPr lang="zh-CN" sz="2400" kern="1200">
                          <a:solidFill>
                            <a:schemeClr val="dk1"/>
                          </a:solidFill>
                          <a:effectLst/>
                          <a:latin typeface="+mn-lt"/>
                          <a:ea typeface="+mn-ea"/>
                          <a:cs typeface="+mn-cs"/>
                        </a:rPr>
                        <a:t>热处理信息化</a:t>
                      </a:r>
                      <a:endParaRPr lang="zh-CN" sz="2400" kern="1200">
                        <a:solidFill>
                          <a:schemeClr val="dk1"/>
                        </a:solidFill>
                        <a:effectLst/>
                        <a:latin typeface="+mn-lt"/>
                        <a:ea typeface="+mn-ea"/>
                        <a:cs typeface="+mn-cs"/>
                      </a:endParaRPr>
                    </a:p>
                  </a:txBody>
                  <a:tcPr marL="62975" marR="62975" marT="0" marB="0" anchor="ctr"/>
                </a:tc>
                <a:tc>
                  <a:txBody>
                    <a:bodyPr/>
                    <a:lstStyle/>
                    <a:p>
                      <a:pPr algn="ctr">
                        <a:lnSpc>
                          <a:spcPct val="115000"/>
                        </a:lnSpc>
                        <a:spcAft>
                          <a:spcPts val="0"/>
                        </a:spcAft>
                        <a:tabLst>
                          <a:tab pos="114300" algn="l"/>
                        </a:tabLst>
                      </a:pPr>
                      <a:r>
                        <a:rPr lang="zh-CN" sz="2400" kern="1200" dirty="0">
                          <a:solidFill>
                            <a:schemeClr val="dk1"/>
                          </a:solidFill>
                          <a:effectLst/>
                          <a:latin typeface="+mn-lt"/>
                          <a:ea typeface="+mn-ea"/>
                          <a:cs typeface="+mn-cs"/>
                        </a:rPr>
                        <a:t>中国机械总院集团江苏分院有限公司</a:t>
                      </a:r>
                      <a:endParaRPr lang="zh-CN" sz="2400" kern="1200" dirty="0">
                        <a:solidFill>
                          <a:schemeClr val="dk1"/>
                        </a:solidFill>
                        <a:effectLst/>
                        <a:latin typeface="+mn-lt"/>
                        <a:ea typeface="+mn-ea"/>
                        <a:cs typeface="+mn-cs"/>
                      </a:endParaRPr>
                    </a:p>
                  </a:txBody>
                  <a:tcPr marL="62975" marR="62975" marT="0" marB="0" anchor="ctr"/>
                </a:tc>
              </a:tr>
            </a:tbl>
          </a:graphicData>
        </a:graphic>
      </p:graphicFrame>
      <p:sp>
        <p:nvSpPr>
          <p:cNvPr id="2" name="文本框 1"/>
          <p:cNvSpPr txBox="1"/>
          <p:nvPr/>
        </p:nvSpPr>
        <p:spPr>
          <a:xfrm>
            <a:off x="3358836" y="5902980"/>
            <a:ext cx="5493812" cy="452432"/>
          </a:xfrm>
          <a:prstGeom prst="rect">
            <a:avLst/>
          </a:prstGeom>
          <a:noFill/>
        </p:spPr>
        <p:txBody>
          <a:bodyPr wrap="none" rtlCol="0">
            <a:spAutoFit/>
          </a:bodyPr>
          <a:lstStyle/>
          <a:p>
            <a:pPr>
              <a:lnSpc>
                <a:spcPct val="130000"/>
              </a:lnSpc>
              <a:spcBef>
                <a:spcPts val="600"/>
              </a:spcBef>
            </a:pPr>
            <a:r>
              <a:rPr lang="zh-CN" altLang="en-US" kern="0" dirty="0">
                <a:latin typeface="微软雅黑" panose="020B0503020204020204" pitchFamily="34" charset="-122"/>
                <a:ea typeface="微软雅黑" panose="020B0503020204020204" pitchFamily="34" charset="-122"/>
                <a:cs typeface="+mn-ea"/>
                <a:sym typeface="+mn-lt"/>
              </a:rPr>
              <a:t>（上报理事会通过后，在厂长经理大会上</a:t>
            </a:r>
            <a:r>
              <a:rPr lang="zh-CN" altLang="en-US" kern="0" dirty="0">
                <a:latin typeface="微软雅黑" panose="020B0503020204020204" pitchFamily="34" charset="-122"/>
                <a:cs typeface="+mn-ea"/>
                <a:sym typeface="+mn-lt"/>
              </a:rPr>
              <a:t>颁发奖牌）</a:t>
            </a:r>
            <a:endParaRPr lang="zh-CN" altLang="en-US"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文本占位符 5"/>
          <p:cNvSpPr>
            <a:spLocks noGrp="1" noChangeArrowheads="1"/>
          </p:cNvSpPr>
          <p:nvPr>
            <p:ph type="body" sz="quarter" idx="10"/>
          </p:nvPr>
        </p:nvSpPr>
        <p:spPr bwMode="auto">
          <a:xfrm>
            <a:off x="3894138" y="3081338"/>
            <a:ext cx="5957887" cy="1323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spcBef>
                <a:spcPct val="0"/>
              </a:spcBef>
            </a:pPr>
            <a:r>
              <a:rPr lang="en-US" altLang="zh-CN" sz="8000"/>
              <a:t>THANKS</a:t>
            </a:r>
            <a:endParaRPr lang="zh-CN" altLang="en-US" sz="8000"/>
          </a:p>
        </p:txBody>
      </p:sp>
      <p:sp>
        <p:nvSpPr>
          <p:cNvPr id="51203" name="文本占位符 6"/>
          <p:cNvSpPr>
            <a:spLocks noGrp="1" noChangeArrowheads="1"/>
          </p:cNvSpPr>
          <p:nvPr>
            <p:ph type="body" sz="quarter" idx="11"/>
          </p:nvPr>
        </p:nvSpPr>
        <p:spPr bwMode="auto">
          <a:xfrm>
            <a:off x="3894138" y="2543175"/>
            <a:ext cx="5957887" cy="769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spcBef>
                <a:spcPct val="0"/>
              </a:spcBef>
            </a:pPr>
            <a:r>
              <a:rPr lang="zh-CN" altLang="en-US" sz="4400" dirty="0"/>
              <a:t>        致   谢 </a:t>
            </a:r>
            <a:endParaRPr lang="zh-CN" altLang="en-US" sz="4400"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0" y="6437313"/>
            <a:ext cx="12192000" cy="427037"/>
            <a:chOff x="0" y="6437630"/>
            <a:chExt cx="12192000" cy="426720"/>
          </a:xfrm>
        </p:grpSpPr>
        <p:pic>
          <p:nvPicPr>
            <p:cNvPr id="3789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图片 14"/>
            <p:cNvPicPr>
              <a:picLocks noChangeAspect="1" noChangeArrowheads="1"/>
            </p:cNvPicPr>
            <p:nvPr/>
          </p:nvPicPr>
          <p:blipFill>
            <a:blip r:embed="rId1">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文本占位符 1"/>
          <p:cNvSpPr>
            <a:spLocks noGrp="1"/>
          </p:cNvSpPr>
          <p:nvPr>
            <p:ph type="body" sz="quarter" idx="13"/>
          </p:nvPr>
        </p:nvSpPr>
        <p:spPr>
          <a:xfrm>
            <a:off x="334963" y="395288"/>
            <a:ext cx="1006475" cy="923925"/>
          </a:xfrm>
        </p:spPr>
        <p:txBody>
          <a:bodyPr/>
          <a:lstStyle/>
          <a:p>
            <a:pPr fontAlgn="auto">
              <a:spcAft>
                <a:spcPts val="0"/>
              </a:spcAft>
              <a:defRPr/>
            </a:pPr>
            <a:r>
              <a:rPr lang="zh-CN" altLang="en-US" dirty="0"/>
              <a:t>参</a:t>
            </a:r>
            <a:endParaRPr lang="zh-CN" altLang="en-US" dirty="0"/>
          </a:p>
        </p:txBody>
      </p:sp>
      <p:sp>
        <p:nvSpPr>
          <p:cNvPr id="31" name="文本占位符 2"/>
          <p:cNvSpPr>
            <a:spLocks noGrp="1"/>
          </p:cNvSpPr>
          <p:nvPr>
            <p:ph type="body" sz="quarter" idx="14"/>
          </p:nvPr>
        </p:nvSpPr>
        <p:spPr>
          <a:xfrm>
            <a:off x="1352549" y="606425"/>
            <a:ext cx="4830967" cy="461665"/>
          </a:xfrm>
        </p:spPr>
        <p:txBody>
          <a:bodyPr/>
          <a:lstStyle/>
          <a:p>
            <a:pPr algn="just" fontAlgn="ctr"/>
            <a:r>
              <a:rPr lang="zh-CN" altLang="en-US" dirty="0"/>
              <a:t>服务平台报送情况</a:t>
            </a:r>
            <a:endParaRPr lang="en-US" altLang="zh-CN" dirty="0"/>
          </a:p>
        </p:txBody>
      </p:sp>
      <p:pic>
        <p:nvPicPr>
          <p:cNvPr id="2" name="图片 1"/>
          <p:cNvPicPr>
            <a:picLocks noChangeAspect="1"/>
          </p:cNvPicPr>
          <p:nvPr/>
        </p:nvPicPr>
        <p:blipFill rotWithShape="1">
          <a:blip r:embed="rId2"/>
          <a:srcRect l="3822" t="13601" r="834" b="20652"/>
          <a:stretch>
            <a:fillRect/>
          </a:stretch>
        </p:blipFill>
        <p:spPr>
          <a:xfrm>
            <a:off x="933599" y="1716341"/>
            <a:ext cx="10499834" cy="4072720"/>
          </a:xfrm>
          <a:prstGeom prst="rect">
            <a:avLst/>
          </a:prstGeom>
        </p:spPr>
      </p:pic>
      <p:sp>
        <p:nvSpPr>
          <p:cNvPr id="3" name="文本框 2"/>
          <p:cNvSpPr txBox="1"/>
          <p:nvPr/>
        </p:nvSpPr>
        <p:spPr>
          <a:xfrm>
            <a:off x="5993130" y="1151571"/>
            <a:ext cx="4240263" cy="1129540"/>
          </a:xfrm>
          <a:prstGeom prst="rect">
            <a:avLst/>
          </a:prstGeom>
          <a:noFill/>
        </p:spPr>
        <p:txBody>
          <a:bodyPr wrap="none" rtlCol="0">
            <a:spAutoFit/>
          </a:bodyPr>
          <a:lstStyle/>
          <a:p>
            <a:pPr>
              <a:lnSpc>
                <a:spcPct val="130000"/>
              </a:lnSpc>
              <a:spcBef>
                <a:spcPts val="600"/>
              </a:spcBef>
            </a:pPr>
            <a:r>
              <a:rPr lang="zh-CN" altLang="en-US" sz="2400" kern="0" dirty="0">
                <a:solidFill>
                  <a:srgbClr val="F23C00"/>
                </a:solidFill>
                <a:latin typeface="微软雅黑" panose="020B0503020204020204" pitchFamily="34" charset="-122"/>
                <a:cs typeface="+mn-ea"/>
                <a:sym typeface="+mn-lt"/>
              </a:rPr>
              <a:t>上报工信部时间：每月</a:t>
            </a:r>
            <a:r>
              <a:rPr lang="en-US" altLang="zh-CN" sz="2400" kern="0" dirty="0">
                <a:solidFill>
                  <a:srgbClr val="F23C00"/>
                </a:solidFill>
                <a:latin typeface="微软雅黑" panose="020B0503020204020204" pitchFamily="34" charset="-122"/>
                <a:cs typeface="+mn-ea"/>
                <a:sym typeface="+mn-lt"/>
              </a:rPr>
              <a:t>10</a:t>
            </a:r>
            <a:r>
              <a:rPr lang="zh-CN" altLang="en-US" sz="2400" kern="0" dirty="0">
                <a:solidFill>
                  <a:srgbClr val="F23C00"/>
                </a:solidFill>
                <a:latin typeface="微软雅黑" panose="020B0503020204020204" pitchFamily="34" charset="-122"/>
                <a:cs typeface="+mn-ea"/>
                <a:sym typeface="+mn-lt"/>
              </a:rPr>
              <a:t>日前</a:t>
            </a:r>
            <a:endParaRPr lang="en-US" altLang="zh-CN" sz="2400" kern="0" dirty="0">
              <a:solidFill>
                <a:srgbClr val="F23C00"/>
              </a:solidFill>
              <a:latin typeface="微软雅黑" panose="020B0503020204020204" pitchFamily="34" charset="-122"/>
              <a:cs typeface="+mn-ea"/>
              <a:sym typeface="+mn-lt"/>
            </a:endParaRPr>
          </a:p>
          <a:p>
            <a:pPr>
              <a:lnSpc>
                <a:spcPct val="130000"/>
              </a:lnSpc>
              <a:spcBef>
                <a:spcPts val="600"/>
              </a:spcBef>
            </a:pPr>
            <a:r>
              <a:rPr lang="zh-CN" altLang="en-US" sz="2400" kern="0" dirty="0">
                <a:solidFill>
                  <a:srgbClr val="F23C00"/>
                </a:solidFill>
                <a:latin typeface="微软雅黑" panose="020B0503020204020204" pitchFamily="34" charset="-122"/>
                <a:cs typeface="+mn-ea"/>
                <a:sym typeface="+mn-lt"/>
              </a:rPr>
              <a:t>子平台上报时间：每月</a:t>
            </a:r>
            <a:r>
              <a:rPr lang="en-US" altLang="zh-CN" sz="2400" kern="0" dirty="0">
                <a:solidFill>
                  <a:srgbClr val="F23C00"/>
                </a:solidFill>
                <a:latin typeface="微软雅黑" panose="020B0503020204020204" pitchFamily="34" charset="-122"/>
                <a:cs typeface="+mn-ea"/>
                <a:sym typeface="+mn-lt"/>
              </a:rPr>
              <a:t>7</a:t>
            </a:r>
            <a:r>
              <a:rPr lang="zh-CN" altLang="en-US" sz="2400" kern="0" dirty="0">
                <a:solidFill>
                  <a:srgbClr val="F23C00"/>
                </a:solidFill>
                <a:latin typeface="微软雅黑" panose="020B0503020204020204" pitchFamily="34" charset="-122"/>
                <a:cs typeface="+mn-ea"/>
                <a:sym typeface="+mn-lt"/>
              </a:rPr>
              <a:t>日前</a:t>
            </a:r>
            <a:endParaRPr lang="zh-CN" altLang="en-US" sz="2400" kern="0" dirty="0">
              <a:solidFill>
                <a:srgbClr val="F23C00"/>
              </a:solidFill>
              <a:latin typeface="微软雅黑" panose="020B0503020204020204" pitchFamily="34" charset="-122"/>
              <a:cs typeface="+mn-ea"/>
              <a:sym typeface="+mn-lt"/>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0" y="6437313"/>
            <a:ext cx="12192000" cy="427037"/>
            <a:chOff x="0" y="6437630"/>
            <a:chExt cx="12192000" cy="426720"/>
          </a:xfrm>
        </p:grpSpPr>
        <p:pic>
          <p:nvPicPr>
            <p:cNvPr id="3789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图片 14"/>
            <p:cNvPicPr>
              <a:picLocks noChangeAspect="1" noChangeArrowheads="1"/>
            </p:cNvPicPr>
            <p:nvPr/>
          </p:nvPicPr>
          <p:blipFill>
            <a:blip r:embed="rId1">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文本占位符 1"/>
          <p:cNvSpPr>
            <a:spLocks noGrp="1"/>
          </p:cNvSpPr>
          <p:nvPr>
            <p:ph type="body" sz="quarter" idx="13"/>
          </p:nvPr>
        </p:nvSpPr>
        <p:spPr>
          <a:xfrm>
            <a:off x="334963" y="395288"/>
            <a:ext cx="1006475" cy="923925"/>
          </a:xfrm>
        </p:spPr>
        <p:txBody>
          <a:bodyPr/>
          <a:lstStyle/>
          <a:p>
            <a:pPr fontAlgn="auto">
              <a:spcAft>
                <a:spcPts val="0"/>
              </a:spcAft>
              <a:defRPr/>
            </a:pPr>
            <a:r>
              <a:rPr lang="zh-CN" altLang="en-US" dirty="0"/>
              <a:t>参</a:t>
            </a:r>
            <a:endParaRPr lang="zh-CN" altLang="en-US" dirty="0"/>
          </a:p>
        </p:txBody>
      </p:sp>
      <p:sp>
        <p:nvSpPr>
          <p:cNvPr id="31" name="文本占位符 2"/>
          <p:cNvSpPr>
            <a:spLocks noGrp="1"/>
          </p:cNvSpPr>
          <p:nvPr>
            <p:ph type="body" sz="quarter" idx="14"/>
          </p:nvPr>
        </p:nvSpPr>
        <p:spPr>
          <a:xfrm>
            <a:off x="1352549" y="606425"/>
            <a:ext cx="4830967" cy="461665"/>
          </a:xfrm>
        </p:spPr>
        <p:txBody>
          <a:bodyPr/>
          <a:lstStyle/>
          <a:p>
            <a:pPr lvl="0" algn="just" fontAlgn="ctr"/>
            <a:r>
              <a:rPr lang="zh-CN" altLang="en-US"/>
              <a:t>服务平台报送情况</a:t>
            </a:r>
            <a:endParaRPr lang="en-US" altLang="zh-CN" dirty="0"/>
          </a:p>
        </p:txBody>
      </p:sp>
      <p:sp>
        <p:nvSpPr>
          <p:cNvPr id="5" name="矩形 4"/>
          <p:cNvSpPr/>
          <p:nvPr/>
        </p:nvSpPr>
        <p:spPr>
          <a:xfrm>
            <a:off x="3009900" y="1319213"/>
            <a:ext cx="6096000" cy="1169551"/>
          </a:xfrm>
          <a:prstGeom prst="rect">
            <a:avLst/>
          </a:prstGeom>
        </p:spPr>
        <p:txBody>
          <a:bodyPr>
            <a:spAutoFit/>
          </a:bodyPr>
          <a:lstStyle/>
          <a:p>
            <a:pPr indent="298450" algn="ctr">
              <a:lnSpc>
                <a:spcPts val="2800"/>
              </a:lnSpc>
              <a:spcAft>
                <a:spcPts val="0"/>
              </a:spcAft>
            </a:pPr>
            <a:r>
              <a:rPr lang="zh-CN" altLang="zh-CN" sz="2400" b="1" dirty="0">
                <a:solidFill>
                  <a:srgbClr val="F23C00"/>
                </a:solidFill>
                <a:latin typeface="Times New Roman" panose="02020603050405020304" pitchFamily="18" charset="0"/>
                <a:ea typeface="仿宋" panose="02010609060101010101" charset="-122"/>
                <a:cs typeface="Times New Roman" panose="02020603050405020304" pitchFamily="18" charset="0"/>
              </a:rPr>
              <a:t>热处理行业中小企业公共服务平台</a:t>
            </a:r>
            <a:endParaRPr lang="zh-CN" altLang="zh-CN" sz="2000" dirty="0">
              <a:solidFill>
                <a:srgbClr val="F23C00"/>
              </a:solidFill>
              <a:latin typeface="仿宋_GB2312"/>
              <a:cs typeface="Times New Roman" panose="02020603050405020304" pitchFamily="18" charset="0"/>
            </a:endParaRPr>
          </a:p>
          <a:p>
            <a:pPr indent="298450" algn="ctr">
              <a:lnSpc>
                <a:spcPts val="2800"/>
              </a:lnSpc>
              <a:spcAft>
                <a:spcPts val="0"/>
              </a:spcAft>
            </a:pPr>
            <a:r>
              <a:rPr lang="zh-CN" altLang="zh-CN" sz="2400" b="1" dirty="0">
                <a:solidFill>
                  <a:srgbClr val="F23C00"/>
                </a:solidFill>
                <a:latin typeface="Times New Roman" panose="02020603050405020304" pitchFamily="18" charset="0"/>
                <a:ea typeface="仿宋" panose="02010609060101010101" charset="-122"/>
                <a:cs typeface="Times New Roman" panose="02020603050405020304" pitchFamily="18" charset="0"/>
              </a:rPr>
              <a:t>服务情况月报表</a:t>
            </a:r>
            <a:endParaRPr lang="zh-CN" altLang="zh-CN" sz="2000" dirty="0">
              <a:solidFill>
                <a:srgbClr val="F23C00"/>
              </a:solidFill>
              <a:latin typeface="仿宋_GB2312"/>
              <a:cs typeface="Times New Roman" panose="02020603050405020304" pitchFamily="18" charset="0"/>
            </a:endParaRPr>
          </a:p>
          <a:p>
            <a:pPr indent="266700" algn="just">
              <a:lnSpc>
                <a:spcPts val="2800"/>
              </a:lnSpc>
              <a:spcAft>
                <a:spcPts val="0"/>
              </a:spcAft>
            </a:pPr>
            <a:r>
              <a:rPr lang="en-US" altLang="zh-CN" b="1" dirty="0">
                <a:solidFill>
                  <a:srgbClr val="F23C00"/>
                </a:solidFill>
                <a:latin typeface="Times New Roman" panose="02020603050405020304" pitchFamily="18" charset="0"/>
                <a:ea typeface="仿宋" panose="02010609060101010101" charset="-122"/>
                <a:cs typeface="Times New Roman" panose="02020603050405020304" pitchFamily="18" charset="0"/>
              </a:rPr>
              <a:t> </a:t>
            </a:r>
            <a:endParaRPr lang="zh-CN" altLang="zh-CN" sz="2000" dirty="0">
              <a:solidFill>
                <a:srgbClr val="F23C00"/>
              </a:solidFill>
              <a:latin typeface="仿宋_GB2312"/>
              <a:cs typeface="Times New Roman" panose="02020603050405020304" pitchFamily="18" charset="0"/>
            </a:endParaRPr>
          </a:p>
        </p:txBody>
      </p:sp>
      <p:graphicFrame>
        <p:nvGraphicFramePr>
          <p:cNvPr id="2" name="表格 1"/>
          <p:cNvGraphicFramePr>
            <a:graphicFrameLocks noGrp="1"/>
          </p:cNvGraphicFramePr>
          <p:nvPr/>
        </p:nvGraphicFramePr>
        <p:xfrm>
          <a:off x="1064536" y="4098344"/>
          <a:ext cx="9138719" cy="1109950"/>
        </p:xfrm>
        <a:graphic>
          <a:graphicData uri="http://schemas.openxmlformats.org/drawingml/2006/table">
            <a:tbl>
              <a:tblPr firstRow="1" firstCol="1" bandRow="1">
                <a:tableStyleId>{5C22544A-7EE6-4342-B048-85BDC9FD1C3A}</a:tableStyleId>
              </a:tblPr>
              <a:tblGrid>
                <a:gridCol w="1354409"/>
                <a:gridCol w="4054282"/>
                <a:gridCol w="1457608"/>
                <a:gridCol w="2272420"/>
              </a:tblGrid>
              <a:tr h="433030">
                <a:tc>
                  <a:txBody>
                    <a:bodyPr/>
                    <a:lstStyle/>
                    <a:p>
                      <a:pPr algn="ctr">
                        <a:spcAft>
                          <a:spcPts val="0"/>
                        </a:spcAft>
                      </a:pPr>
                      <a:r>
                        <a:rPr lang="zh-CN" sz="900" kern="100" dirty="0">
                          <a:effectLst/>
                        </a:rPr>
                        <a:t>服务类别</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c>
                  <a:txBody>
                    <a:bodyPr/>
                    <a:lstStyle/>
                    <a:p>
                      <a:pPr algn="ctr">
                        <a:spcAft>
                          <a:spcPts val="0"/>
                        </a:spcAft>
                      </a:pPr>
                      <a:r>
                        <a:rPr lang="zh-CN" sz="900" kern="100">
                          <a:effectLst/>
                        </a:rPr>
                        <a:t>服务内容</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c>
                  <a:txBody>
                    <a:bodyPr/>
                    <a:lstStyle/>
                    <a:p>
                      <a:pPr algn="ctr" fontAlgn="ctr">
                        <a:spcAft>
                          <a:spcPts val="0"/>
                        </a:spcAft>
                      </a:pPr>
                      <a:r>
                        <a:rPr lang="zh-CN" sz="900" kern="100" dirty="0">
                          <a:effectLst/>
                        </a:rPr>
                        <a:t>本月统计</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c>
                  <a:txBody>
                    <a:bodyPr/>
                    <a:lstStyle/>
                    <a:p>
                      <a:pPr algn="ctr" fontAlgn="ctr">
                        <a:spcAft>
                          <a:spcPts val="0"/>
                        </a:spcAft>
                      </a:pPr>
                      <a:r>
                        <a:rPr lang="zh-CN" sz="900" kern="100">
                          <a:effectLst/>
                        </a:rPr>
                        <a:t>今年</a:t>
                      </a:r>
                      <a:r>
                        <a:rPr lang="en-US" sz="900" kern="100">
                          <a:effectLst/>
                        </a:rPr>
                        <a:t>1</a:t>
                      </a:r>
                      <a:r>
                        <a:rPr lang="zh-CN" sz="900" kern="100">
                          <a:effectLst/>
                        </a:rPr>
                        <a:t>月至今累计</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r>
              <a:tr h="433030">
                <a:tc>
                  <a:txBody>
                    <a:bodyPr/>
                    <a:lstStyle/>
                    <a:p>
                      <a:pPr algn="ctr">
                        <a:spcAft>
                          <a:spcPts val="0"/>
                        </a:spcAft>
                      </a:pPr>
                      <a:r>
                        <a:rPr lang="zh-CN" sz="900" kern="100">
                          <a:effectLst/>
                        </a:rPr>
                        <a:t>总计</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c>
                  <a:txBody>
                    <a:bodyPr/>
                    <a:lstStyle/>
                    <a:p>
                      <a:pPr algn="l" fontAlgn="ctr">
                        <a:spcAft>
                          <a:spcPts val="0"/>
                        </a:spcAft>
                      </a:pPr>
                      <a:r>
                        <a:rPr lang="zh-CN" sz="900" kern="0">
                          <a:effectLst/>
                        </a:rPr>
                        <a:t>服务企业数量，剔除对同一企业提供多次或多类服务的情况</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c>
                  <a:txBody>
                    <a:bodyPr/>
                    <a:lstStyle/>
                    <a:p>
                      <a:pPr algn="ctr" fontAlgn="ctr">
                        <a:spcAft>
                          <a:spcPts val="0"/>
                        </a:spcAft>
                      </a:pPr>
                      <a:r>
                        <a:rPr lang="zh-CN" sz="900" kern="100">
                          <a:effectLst/>
                        </a:rPr>
                        <a:t>（）家</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c>
                  <a:txBody>
                    <a:bodyPr/>
                    <a:lstStyle/>
                    <a:p>
                      <a:pPr algn="ctr" fontAlgn="ctr">
                        <a:spcAft>
                          <a:spcPts val="0"/>
                        </a:spcAft>
                      </a:pPr>
                      <a:r>
                        <a:rPr lang="zh-CN" sz="900" kern="100" dirty="0">
                          <a:effectLst/>
                        </a:rPr>
                        <a:t>（）家</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r>
              <a:tr h="243890">
                <a:tc>
                  <a:txBody>
                    <a:bodyPr/>
                    <a:lstStyle/>
                    <a:p>
                      <a:pPr algn="ctr" fontAlgn="ctr">
                        <a:spcAft>
                          <a:spcPts val="0"/>
                        </a:spcAft>
                      </a:pPr>
                      <a:r>
                        <a:rPr lang="zh-CN" sz="900" kern="0">
                          <a:effectLst/>
                        </a:rPr>
                        <a:t>宣贯政策</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c>
                  <a:txBody>
                    <a:bodyPr/>
                    <a:lstStyle/>
                    <a:p>
                      <a:pPr algn="l" fontAlgn="ctr">
                        <a:spcAft>
                          <a:spcPts val="0"/>
                        </a:spcAft>
                      </a:pPr>
                      <a:r>
                        <a:rPr lang="zh-CN" sz="900" kern="0">
                          <a:effectLst/>
                        </a:rPr>
                        <a:t>组织政策宣传解读咨询活动数量</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c>
                  <a:txBody>
                    <a:bodyPr/>
                    <a:lstStyle/>
                    <a:p>
                      <a:pPr algn="just">
                        <a:spcAft>
                          <a:spcPts val="0"/>
                        </a:spcAft>
                      </a:pPr>
                      <a:r>
                        <a:rPr lang="zh-CN" sz="900" kern="100">
                          <a:effectLst/>
                        </a:rPr>
                        <a:t>（）</a:t>
                      </a:r>
                      <a:r>
                        <a:rPr lang="zh-CN" sz="900" kern="0">
                          <a:effectLst/>
                        </a:rPr>
                        <a:t>场（次）</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c>
                  <a:txBody>
                    <a:bodyPr/>
                    <a:lstStyle/>
                    <a:p>
                      <a:pPr algn="ctr">
                        <a:spcAft>
                          <a:spcPts val="0"/>
                        </a:spcAft>
                      </a:pPr>
                      <a:r>
                        <a:rPr lang="zh-CN" sz="900" kern="100" dirty="0">
                          <a:effectLst/>
                        </a:rPr>
                        <a:t>（）</a:t>
                      </a:r>
                      <a:r>
                        <a:rPr lang="zh-CN" sz="900" kern="0" dirty="0">
                          <a:effectLst/>
                        </a:rPr>
                        <a:t>场（次）</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r>
            </a:tbl>
          </a:graphicData>
        </a:graphic>
      </p:graphicFrame>
      <p:sp>
        <p:nvSpPr>
          <p:cNvPr id="3" name="Rectangle 1"/>
          <p:cNvSpPr>
            <a:spLocks noChangeArrowheads="1"/>
          </p:cNvSpPr>
          <p:nvPr/>
        </p:nvSpPr>
        <p:spPr bwMode="auto">
          <a:xfrm>
            <a:off x="2042311" y="2386189"/>
            <a:ext cx="47840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66700">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pPr>
            <a:r>
              <a:rPr kumimoji="0" lang="zh-CN" sz="2400" b="1" i="0" u="none" strike="noStrike" cap="none" normalizeH="0" baseline="0" dirty="0">
                <a:ln>
                  <a:noFill/>
                </a:ln>
                <a:solidFill>
                  <a:schemeClr val="tx1"/>
                </a:solidFill>
                <a:effectLst/>
                <a:latin typeface="仿宋" panose="02010609060101010101" charset="-122"/>
                <a:ea typeface="仿宋" panose="02010609060101010101" charset="-122"/>
                <a:cs typeface="Times New Roman" panose="02020603050405020304" pitchFamily="18" charset="0"/>
              </a:rPr>
              <a:t>服务平台名称：</a:t>
            </a:r>
            <a:endParaRPr kumimoji="0" lang="zh-CN" sz="2400" b="0" i="0" u="none" strike="noStrike" cap="none" normalizeH="0" baseline="0" dirty="0">
              <a:ln>
                <a:noFill/>
              </a:ln>
              <a:solidFill>
                <a:schemeClr val="tx1"/>
              </a:solidFill>
              <a:effectLst/>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400" b="1" i="0" u="none" strike="noStrike" cap="none" normalizeH="0" baseline="0" dirty="0">
                <a:ln>
                  <a:noFill/>
                </a:ln>
                <a:solidFill>
                  <a:schemeClr val="tx1"/>
                </a:solidFill>
                <a:effectLst/>
                <a:latin typeface="仿宋" panose="02010609060101010101" charset="-122"/>
                <a:ea typeface="仿宋" panose="02010609060101010101" charset="-122"/>
                <a:cs typeface="Times New Roman" panose="02020603050405020304" pitchFamily="18" charset="0"/>
              </a:rPr>
              <a:t>依托企业名称：</a:t>
            </a:r>
            <a:endParaRPr kumimoji="0" lang="zh-CN" sz="2400" b="0" i="0" u="none" strike="noStrike" cap="none" normalizeH="0" baseline="0" dirty="0">
              <a:ln>
                <a:noFill/>
              </a:ln>
              <a:solidFill>
                <a:schemeClr val="tx1"/>
              </a:solidFill>
              <a:effectLst/>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400" b="1" i="0" u="none" strike="noStrike" cap="none" normalizeH="0" baseline="0" dirty="0">
                <a:ln>
                  <a:noFill/>
                </a:ln>
                <a:solidFill>
                  <a:schemeClr val="tx1"/>
                </a:solidFill>
                <a:effectLst/>
                <a:latin typeface="仿宋" panose="02010609060101010101" charset="-122"/>
                <a:ea typeface="仿宋" panose="02010609060101010101" charset="-122"/>
                <a:cs typeface="Times New Roman" panose="02020603050405020304" pitchFamily="18" charset="0"/>
              </a:rPr>
              <a:t>报</a:t>
            </a:r>
            <a:r>
              <a:rPr kumimoji="0" lang="zh-CN" sz="2400" b="1" i="0" u="none" strike="noStrike" cap="none" normalizeH="0" baseline="0" dirty="0">
                <a:ln>
                  <a:noFill/>
                </a:ln>
                <a:solidFill>
                  <a:schemeClr val="tx1"/>
                </a:solidFill>
                <a:effectLst/>
                <a:ea typeface="仿宋" panose="02010609060101010101" charset="-122"/>
                <a:cs typeface="Times New Roman" panose="02020603050405020304" pitchFamily="18" charset="0"/>
              </a:rPr>
              <a:t> </a:t>
            </a:r>
            <a:r>
              <a:rPr kumimoji="0" lang="zh-CN" sz="2400" b="1" i="0" u="none" strike="noStrike" cap="none" normalizeH="0" baseline="0" dirty="0">
                <a:ln>
                  <a:noFill/>
                </a:ln>
                <a:solidFill>
                  <a:schemeClr val="tx1"/>
                </a:solidFill>
                <a:effectLst/>
                <a:latin typeface="仿宋" panose="02010609060101010101" charset="-122"/>
                <a:ea typeface="仿宋" panose="02010609060101010101" charset="-122"/>
                <a:cs typeface="Times New Roman" panose="02020603050405020304" pitchFamily="18" charset="0"/>
              </a:rPr>
              <a:t>表</a:t>
            </a:r>
            <a:r>
              <a:rPr kumimoji="0" lang="zh-CN" sz="2400" b="1" i="0" u="none" strike="noStrike" cap="none" normalizeH="0" baseline="0" dirty="0">
                <a:ln>
                  <a:noFill/>
                </a:ln>
                <a:solidFill>
                  <a:schemeClr val="tx1"/>
                </a:solidFill>
                <a:effectLst/>
                <a:ea typeface="仿宋" panose="02010609060101010101" charset="-122"/>
                <a:cs typeface="Times New Roman" panose="02020603050405020304" pitchFamily="18" charset="0"/>
              </a:rPr>
              <a:t> </a:t>
            </a:r>
            <a:r>
              <a:rPr kumimoji="0" lang="zh-CN" sz="2400" b="1" i="0" u="none" strike="noStrike" cap="none" normalizeH="0" baseline="0" dirty="0">
                <a:ln>
                  <a:noFill/>
                </a:ln>
                <a:solidFill>
                  <a:schemeClr val="tx1"/>
                </a:solidFill>
                <a:effectLst/>
                <a:latin typeface="仿宋" panose="02010609060101010101" charset="-122"/>
                <a:ea typeface="仿宋" panose="02010609060101010101" charset="-122"/>
                <a:cs typeface="Times New Roman" panose="02020603050405020304" pitchFamily="18" charset="0"/>
              </a:rPr>
              <a:t>月</a:t>
            </a:r>
            <a:r>
              <a:rPr kumimoji="0" lang="zh-CN" sz="2400" b="1" i="0" u="none" strike="noStrike" cap="none" normalizeH="0" baseline="0" dirty="0">
                <a:ln>
                  <a:noFill/>
                </a:ln>
                <a:solidFill>
                  <a:schemeClr val="tx1"/>
                </a:solidFill>
                <a:effectLst/>
                <a:ea typeface="仿宋" panose="02010609060101010101" charset="-122"/>
                <a:cs typeface="Times New Roman" panose="02020603050405020304" pitchFamily="18" charset="0"/>
              </a:rPr>
              <a:t> </a:t>
            </a:r>
            <a:r>
              <a:rPr kumimoji="0" lang="zh-CN" sz="2400" b="1" i="0" u="none" strike="noStrike" cap="none" normalizeH="0" baseline="0" dirty="0">
                <a:ln>
                  <a:noFill/>
                </a:ln>
                <a:solidFill>
                  <a:schemeClr val="tx1"/>
                </a:solidFill>
                <a:effectLst/>
                <a:latin typeface="仿宋" panose="02010609060101010101" charset="-122"/>
                <a:ea typeface="仿宋" panose="02010609060101010101" charset="-122"/>
                <a:cs typeface="Times New Roman" panose="02020603050405020304" pitchFamily="18" charset="0"/>
              </a:rPr>
              <a:t>份：</a:t>
            </a:r>
            <a:r>
              <a:rPr kumimoji="0" lang="en-US" altLang="zh-CN" sz="2400" b="1" i="0" u="none" strike="noStrike" cap="none" normalizeH="0" baseline="0" dirty="0">
                <a:ln>
                  <a:noFill/>
                </a:ln>
                <a:solidFill>
                  <a:schemeClr val="tx1"/>
                </a:solidFill>
                <a:effectLst/>
                <a:ea typeface="仿宋" panose="02010609060101010101" charset="-122"/>
                <a:cs typeface="Times New Roman" panose="02020603050405020304" pitchFamily="18" charset="0"/>
              </a:rPr>
              <a:t>2024</a:t>
            </a:r>
            <a:r>
              <a:rPr kumimoji="0" lang="zh-CN" altLang="en-US" sz="2400" b="1" i="0" u="none" strike="noStrike" cap="none" normalizeH="0" baseline="0" dirty="0">
                <a:ln>
                  <a:noFill/>
                </a:ln>
                <a:solidFill>
                  <a:schemeClr val="tx1"/>
                </a:solidFill>
                <a:effectLst/>
                <a:latin typeface="仿宋" panose="02010609060101010101" charset="-122"/>
                <a:ea typeface="仿宋" panose="02010609060101010101" charset="-122"/>
                <a:cs typeface="Times New Roman" panose="02020603050405020304" pitchFamily="18" charset="0"/>
              </a:rPr>
              <a:t>年</a:t>
            </a:r>
            <a:r>
              <a:rPr kumimoji="0" lang="zh-CN" altLang="en-US" sz="2400" b="1" i="0" u="none" strike="noStrike" cap="none" normalizeH="0" baseline="0" dirty="0">
                <a:ln>
                  <a:noFill/>
                </a:ln>
                <a:solidFill>
                  <a:schemeClr val="tx1"/>
                </a:solidFill>
                <a:effectLst/>
                <a:ea typeface="仿宋" panose="02010609060101010101" charset="-122"/>
                <a:cs typeface="Times New Roman" panose="02020603050405020304" pitchFamily="18" charset="0"/>
              </a:rPr>
              <a:t>     </a:t>
            </a:r>
            <a:r>
              <a:rPr kumimoji="0" lang="zh-CN" altLang="en-US" sz="2400" b="1" i="0" u="none" strike="noStrike" cap="none" normalizeH="0" baseline="0" dirty="0">
                <a:ln>
                  <a:noFill/>
                </a:ln>
                <a:solidFill>
                  <a:schemeClr val="tx1"/>
                </a:solidFill>
                <a:effectLst/>
                <a:latin typeface="仿宋" panose="02010609060101010101" charset="-122"/>
                <a:ea typeface="仿宋" panose="02010609060101010101" charset="-122"/>
                <a:cs typeface="Times New Roman" panose="02020603050405020304" pitchFamily="18" charset="0"/>
              </a:rPr>
              <a:t>月</a:t>
            </a:r>
            <a:endParaRPr kumimoji="0" lang="zh-CN" altLang="en-US" sz="2400" b="0" i="0" u="none" strike="noStrike" cap="none" normalizeH="0" baseline="0" dirty="0">
              <a:ln>
                <a:noFill/>
              </a:ln>
              <a:solidFill>
                <a:schemeClr val="tx1"/>
              </a:solidFill>
              <a:effectLst/>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a:ln>
                  <a:noFill/>
                </a:ln>
                <a:solidFill>
                  <a:schemeClr val="tx1"/>
                </a:solidFill>
                <a:effectLst/>
                <a:latin typeface="仿宋" panose="02010609060101010101" charset="-122"/>
                <a:ea typeface="仿宋" panose="02010609060101010101" charset="-122"/>
                <a:cs typeface="Times New Roman" panose="02020603050405020304" pitchFamily="18" charset="0"/>
              </a:rPr>
              <a:t>填</a:t>
            </a:r>
            <a:r>
              <a:rPr kumimoji="0" lang="zh-CN" altLang="en-US" sz="2400" b="1" i="0" u="none" strike="noStrike" cap="none" normalizeH="0" baseline="0" dirty="0">
                <a:ln>
                  <a:noFill/>
                </a:ln>
                <a:solidFill>
                  <a:schemeClr val="tx1"/>
                </a:solidFill>
                <a:effectLst/>
                <a:ea typeface="仿宋" panose="02010609060101010101" charset="-122"/>
                <a:cs typeface="Times New Roman" panose="02020603050405020304" pitchFamily="18" charset="0"/>
              </a:rPr>
              <a:t> </a:t>
            </a:r>
            <a:r>
              <a:rPr kumimoji="0" lang="zh-CN" altLang="en-US" sz="2400" b="1" i="0" u="none" strike="noStrike" cap="none" normalizeH="0" baseline="0" dirty="0">
                <a:ln>
                  <a:noFill/>
                </a:ln>
                <a:solidFill>
                  <a:schemeClr val="tx1"/>
                </a:solidFill>
                <a:effectLst/>
                <a:latin typeface="仿宋" panose="02010609060101010101" charset="-122"/>
                <a:ea typeface="仿宋" panose="02010609060101010101" charset="-122"/>
                <a:cs typeface="Times New Roman" panose="02020603050405020304" pitchFamily="18" charset="0"/>
              </a:rPr>
              <a:t>报</a:t>
            </a:r>
            <a:r>
              <a:rPr kumimoji="0" lang="zh-CN" altLang="en-US" sz="2400" b="1" i="0" u="none" strike="noStrike" cap="none" normalizeH="0" baseline="0" dirty="0">
                <a:ln>
                  <a:noFill/>
                </a:ln>
                <a:solidFill>
                  <a:schemeClr val="tx1"/>
                </a:solidFill>
                <a:effectLst/>
                <a:ea typeface="仿宋" panose="02010609060101010101" charset="-122"/>
                <a:cs typeface="Times New Roman" panose="02020603050405020304" pitchFamily="18" charset="0"/>
              </a:rPr>
              <a:t> </a:t>
            </a:r>
            <a:r>
              <a:rPr kumimoji="0" lang="zh-CN" altLang="en-US" sz="2400" b="1" i="0" u="none" strike="noStrike" cap="none" normalizeH="0" baseline="0" dirty="0">
                <a:ln>
                  <a:noFill/>
                </a:ln>
                <a:solidFill>
                  <a:schemeClr val="tx1"/>
                </a:solidFill>
                <a:effectLst/>
                <a:latin typeface="仿宋" panose="02010609060101010101" charset="-122"/>
                <a:ea typeface="仿宋" panose="02010609060101010101" charset="-122"/>
                <a:cs typeface="Times New Roman" panose="02020603050405020304" pitchFamily="18" charset="0"/>
              </a:rPr>
              <a:t>日</a:t>
            </a:r>
            <a:r>
              <a:rPr kumimoji="0" lang="zh-CN" altLang="en-US" sz="2400" b="1" i="0" u="none" strike="noStrike" cap="none" normalizeH="0" baseline="0" dirty="0">
                <a:ln>
                  <a:noFill/>
                </a:ln>
                <a:solidFill>
                  <a:schemeClr val="tx1"/>
                </a:solidFill>
                <a:effectLst/>
                <a:ea typeface="仿宋" panose="02010609060101010101" charset="-122"/>
                <a:cs typeface="Times New Roman" panose="02020603050405020304" pitchFamily="18" charset="0"/>
              </a:rPr>
              <a:t> </a:t>
            </a:r>
            <a:r>
              <a:rPr kumimoji="0" lang="zh-CN" altLang="en-US" sz="2400" b="1" i="0" u="none" strike="noStrike" cap="none" normalizeH="0" baseline="0" dirty="0">
                <a:ln>
                  <a:noFill/>
                </a:ln>
                <a:solidFill>
                  <a:schemeClr val="tx1"/>
                </a:solidFill>
                <a:effectLst/>
                <a:latin typeface="仿宋" panose="02010609060101010101" charset="-122"/>
                <a:ea typeface="仿宋" panose="02010609060101010101" charset="-122"/>
                <a:cs typeface="Times New Roman" panose="02020603050405020304" pitchFamily="18" charset="0"/>
              </a:rPr>
              <a:t>期：</a:t>
            </a:r>
            <a:r>
              <a:rPr kumimoji="0" lang="zh-CN" altLang="en-US" sz="2400" b="1" i="0" u="none" strike="noStrike" cap="none" normalizeH="0" baseline="0" dirty="0">
                <a:ln>
                  <a:noFill/>
                </a:ln>
                <a:solidFill>
                  <a:schemeClr val="tx1"/>
                </a:solidFill>
                <a:effectLst/>
                <a:ea typeface="仿宋" panose="02010609060101010101" charset="-122"/>
                <a:cs typeface="Times New Roman" panose="02020603050405020304" pitchFamily="18" charset="0"/>
              </a:rPr>
              <a:t>    </a:t>
            </a:r>
            <a:r>
              <a:rPr kumimoji="0" lang="zh-CN" altLang="en-US" sz="2400" b="1" i="0" u="none" strike="noStrike" cap="none" normalizeH="0" baseline="0" dirty="0">
                <a:ln>
                  <a:noFill/>
                </a:ln>
                <a:solidFill>
                  <a:schemeClr val="tx1"/>
                </a:solidFill>
                <a:effectLst/>
                <a:latin typeface="仿宋" panose="02010609060101010101" charset="-122"/>
                <a:ea typeface="仿宋" panose="02010609060101010101" charset="-122"/>
                <a:cs typeface="Times New Roman" panose="02020603050405020304" pitchFamily="18" charset="0"/>
              </a:rPr>
              <a:t>年</a:t>
            </a:r>
            <a:r>
              <a:rPr kumimoji="0" lang="zh-CN" altLang="en-US" sz="2400" b="1" i="0" u="none" strike="noStrike" cap="none" normalizeH="0" baseline="0" dirty="0">
                <a:ln>
                  <a:noFill/>
                </a:ln>
                <a:solidFill>
                  <a:schemeClr val="tx1"/>
                </a:solidFill>
                <a:effectLst/>
                <a:ea typeface="仿宋" panose="02010609060101010101" charset="-122"/>
                <a:cs typeface="Times New Roman" panose="02020603050405020304" pitchFamily="18" charset="0"/>
              </a:rPr>
              <a:t>     </a:t>
            </a:r>
            <a:r>
              <a:rPr kumimoji="0" lang="zh-CN" altLang="en-US" sz="2400" b="1" i="0" u="none" strike="noStrike" cap="none" normalizeH="0" baseline="0" dirty="0">
                <a:ln>
                  <a:noFill/>
                </a:ln>
                <a:solidFill>
                  <a:schemeClr val="tx1"/>
                </a:solidFill>
                <a:effectLst/>
                <a:latin typeface="仿宋" panose="02010609060101010101" charset="-122"/>
                <a:ea typeface="仿宋" panose="02010609060101010101" charset="-122"/>
                <a:cs typeface="Times New Roman" panose="02020603050405020304" pitchFamily="18" charset="0"/>
              </a:rPr>
              <a:t>月</a:t>
            </a:r>
            <a:r>
              <a:rPr kumimoji="0" lang="zh-CN" altLang="en-US" sz="2400" b="1" i="0" u="none" strike="noStrike" cap="none" normalizeH="0" baseline="0" dirty="0">
                <a:ln>
                  <a:noFill/>
                </a:ln>
                <a:solidFill>
                  <a:schemeClr val="tx1"/>
                </a:solidFill>
                <a:effectLst/>
                <a:ea typeface="仿宋" panose="02010609060101010101" charset="-122"/>
                <a:cs typeface="Times New Roman" panose="02020603050405020304" pitchFamily="18" charset="0"/>
              </a:rPr>
              <a:t>   </a:t>
            </a:r>
            <a:r>
              <a:rPr kumimoji="0" lang="en-US" altLang="zh-CN" sz="2400" b="1" i="0" u="none" strike="noStrike" cap="none" normalizeH="0" baseline="0" dirty="0">
                <a:ln>
                  <a:noFill/>
                </a:ln>
                <a:solidFill>
                  <a:schemeClr val="tx1"/>
                </a:solidFill>
                <a:effectLst/>
                <a:ea typeface="仿宋" panose="02010609060101010101" charset="-122"/>
                <a:cs typeface="Times New Roman" panose="02020603050405020304" pitchFamily="18" charset="0"/>
              </a:rPr>
              <a:t>7</a:t>
            </a:r>
            <a:r>
              <a:rPr kumimoji="0" lang="zh-CN" altLang="en-US" sz="2400" b="1" i="0" u="none" strike="noStrike" cap="none" normalizeH="0" baseline="0" dirty="0">
                <a:ln>
                  <a:noFill/>
                </a:ln>
                <a:solidFill>
                  <a:schemeClr val="tx1"/>
                </a:solidFill>
                <a:effectLst/>
                <a:ea typeface="仿宋" panose="02010609060101010101" charset="-122"/>
                <a:cs typeface="Times New Roman" panose="02020603050405020304" pitchFamily="18" charset="0"/>
              </a:rPr>
              <a:t>   </a:t>
            </a:r>
            <a:r>
              <a:rPr kumimoji="0" lang="zh-CN" altLang="en-US" sz="2400" b="1" i="0" u="none" strike="noStrike" cap="none" normalizeH="0" baseline="0" dirty="0">
                <a:ln>
                  <a:noFill/>
                </a:ln>
                <a:solidFill>
                  <a:schemeClr val="tx1"/>
                </a:solidFill>
                <a:effectLst/>
                <a:latin typeface="仿宋" panose="02010609060101010101" charset="-122"/>
                <a:ea typeface="仿宋" panose="02010609060101010101" charset="-122"/>
                <a:cs typeface="Times New Roman" panose="02020603050405020304" pitchFamily="18" charset="0"/>
              </a:rPr>
              <a:t>日</a:t>
            </a:r>
            <a:endParaRPr kumimoji="0" lang="zh-CN" altLang="en-US" sz="2400" b="0" i="0" u="none" strike="noStrike" cap="none" normalizeH="0" baseline="0" dirty="0">
              <a:ln>
                <a:noFill/>
              </a:ln>
              <a:solidFill>
                <a:schemeClr val="tx1"/>
              </a:solidFill>
              <a:effectLst/>
            </a:endParaRPr>
          </a:p>
        </p:txBody>
      </p:sp>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0" y="6437313"/>
            <a:ext cx="12192000" cy="427037"/>
            <a:chOff x="0" y="6437630"/>
            <a:chExt cx="12192000" cy="426720"/>
          </a:xfrm>
        </p:grpSpPr>
        <p:pic>
          <p:nvPicPr>
            <p:cNvPr id="3789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图片 14"/>
            <p:cNvPicPr>
              <a:picLocks noChangeAspect="1" noChangeArrowheads="1"/>
            </p:cNvPicPr>
            <p:nvPr/>
          </p:nvPicPr>
          <p:blipFill>
            <a:blip r:embed="rId1">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文本占位符 1"/>
          <p:cNvSpPr>
            <a:spLocks noGrp="1"/>
          </p:cNvSpPr>
          <p:nvPr>
            <p:ph type="body" sz="quarter" idx="13"/>
          </p:nvPr>
        </p:nvSpPr>
        <p:spPr>
          <a:xfrm>
            <a:off x="334963" y="395288"/>
            <a:ext cx="1006475" cy="923925"/>
          </a:xfrm>
        </p:spPr>
        <p:txBody>
          <a:bodyPr/>
          <a:lstStyle/>
          <a:p>
            <a:pPr fontAlgn="auto">
              <a:spcAft>
                <a:spcPts val="0"/>
              </a:spcAft>
              <a:defRPr/>
            </a:pPr>
            <a:r>
              <a:rPr lang="zh-CN" altLang="en-US" dirty="0"/>
              <a:t>参</a:t>
            </a:r>
            <a:endParaRPr lang="zh-CN" altLang="en-US" dirty="0"/>
          </a:p>
        </p:txBody>
      </p:sp>
      <p:sp>
        <p:nvSpPr>
          <p:cNvPr id="31" name="文本占位符 2"/>
          <p:cNvSpPr>
            <a:spLocks noGrp="1"/>
          </p:cNvSpPr>
          <p:nvPr>
            <p:ph type="body" sz="quarter" idx="14"/>
          </p:nvPr>
        </p:nvSpPr>
        <p:spPr>
          <a:xfrm>
            <a:off x="1352549" y="606425"/>
            <a:ext cx="4830967" cy="461665"/>
          </a:xfrm>
        </p:spPr>
        <p:txBody>
          <a:bodyPr/>
          <a:lstStyle/>
          <a:p>
            <a:pPr lvl="0" algn="just" fontAlgn="ctr"/>
            <a:r>
              <a:rPr lang="zh-CN" altLang="en-US"/>
              <a:t>服务平台报送情况</a:t>
            </a:r>
            <a:endParaRPr lang="en-US" altLang="zh-CN" dirty="0"/>
          </a:p>
        </p:txBody>
      </p:sp>
      <p:graphicFrame>
        <p:nvGraphicFramePr>
          <p:cNvPr id="3" name="表格 2"/>
          <p:cNvGraphicFramePr>
            <a:graphicFrameLocks noGrp="1"/>
          </p:cNvGraphicFramePr>
          <p:nvPr/>
        </p:nvGraphicFramePr>
        <p:xfrm>
          <a:off x="334962" y="1642817"/>
          <a:ext cx="10954709" cy="4787362"/>
        </p:xfrm>
        <a:graphic>
          <a:graphicData uri="http://schemas.openxmlformats.org/drawingml/2006/table">
            <a:tbl>
              <a:tblPr firstRow="1" firstCol="1" bandRow="1">
                <a:tableStyleId>{5C22544A-7EE6-4342-B048-85BDC9FD1C3A}</a:tableStyleId>
              </a:tblPr>
              <a:tblGrid>
                <a:gridCol w="1502891"/>
                <a:gridCol w="6011501"/>
                <a:gridCol w="1584357"/>
                <a:gridCol w="1855960"/>
              </a:tblGrid>
              <a:tr h="637578">
                <a:tc>
                  <a:txBody>
                    <a:bodyPr/>
                    <a:lstStyle/>
                    <a:p>
                      <a:pPr algn="ctr">
                        <a:spcAft>
                          <a:spcPts val="0"/>
                        </a:spcAft>
                      </a:pPr>
                      <a:r>
                        <a:rPr lang="zh-CN" sz="1800" kern="100" dirty="0">
                          <a:effectLst/>
                        </a:rPr>
                        <a:t>服务类别</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a:spcAft>
                          <a:spcPts val="0"/>
                        </a:spcAft>
                      </a:pPr>
                      <a:r>
                        <a:rPr lang="zh-CN" sz="1800" kern="100">
                          <a:effectLst/>
                        </a:rPr>
                        <a:t>服务内容</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fontAlgn="ctr">
                        <a:spcAft>
                          <a:spcPts val="0"/>
                        </a:spcAft>
                      </a:pPr>
                      <a:r>
                        <a:rPr lang="zh-CN" sz="1800" kern="100">
                          <a:effectLst/>
                        </a:rPr>
                        <a:t>本月统计</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fontAlgn="ctr">
                        <a:spcAft>
                          <a:spcPts val="0"/>
                        </a:spcAft>
                      </a:pPr>
                      <a:r>
                        <a:rPr lang="zh-CN" sz="1800" kern="100">
                          <a:effectLst/>
                        </a:rPr>
                        <a:t>今年</a:t>
                      </a:r>
                      <a:r>
                        <a:rPr lang="en-US" sz="1800" kern="100">
                          <a:effectLst/>
                        </a:rPr>
                        <a:t>1</a:t>
                      </a:r>
                      <a:r>
                        <a:rPr lang="zh-CN" sz="1800" kern="100">
                          <a:effectLst/>
                        </a:rPr>
                        <a:t>月至今累计</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r>
              <a:tr h="574926">
                <a:tc>
                  <a:txBody>
                    <a:bodyPr/>
                    <a:lstStyle/>
                    <a:p>
                      <a:pPr algn="ctr">
                        <a:spcAft>
                          <a:spcPts val="0"/>
                        </a:spcAft>
                      </a:pPr>
                      <a:r>
                        <a:rPr lang="zh-CN" sz="1800" kern="100">
                          <a:effectLst/>
                        </a:rPr>
                        <a:t>总计</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l" fontAlgn="ctr">
                        <a:spcAft>
                          <a:spcPts val="0"/>
                        </a:spcAft>
                      </a:pPr>
                      <a:r>
                        <a:rPr lang="zh-CN" sz="1800" kern="0" dirty="0">
                          <a:solidFill>
                            <a:srgbClr val="F23C00"/>
                          </a:solidFill>
                          <a:effectLst/>
                        </a:rPr>
                        <a:t>服务企业数量，剔除对同一企业提供多次或多类服务的情况</a:t>
                      </a:r>
                      <a:endParaRPr lang="zh-CN" sz="1800" kern="100" dirty="0">
                        <a:solidFill>
                          <a:srgbClr val="F23C00"/>
                        </a:solidFill>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fontAlgn="ctr">
                        <a:spcAft>
                          <a:spcPts val="0"/>
                        </a:spcAft>
                      </a:pPr>
                      <a:r>
                        <a:rPr lang="zh-CN" sz="1800" kern="100" dirty="0">
                          <a:solidFill>
                            <a:srgbClr val="F23C00"/>
                          </a:solidFill>
                          <a:effectLst/>
                        </a:rPr>
                        <a:t>（）家</a:t>
                      </a:r>
                      <a:endParaRPr lang="zh-CN" sz="1800" kern="100" dirty="0">
                        <a:solidFill>
                          <a:srgbClr val="F23C00"/>
                        </a:solidFill>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fontAlgn="ctr">
                        <a:spcAft>
                          <a:spcPts val="0"/>
                        </a:spcAft>
                      </a:pPr>
                      <a:r>
                        <a:rPr lang="zh-CN" sz="1800" kern="100" dirty="0">
                          <a:solidFill>
                            <a:srgbClr val="F23C00"/>
                          </a:solidFill>
                          <a:effectLst/>
                        </a:rPr>
                        <a:t>（）家</a:t>
                      </a:r>
                      <a:endParaRPr lang="zh-CN" sz="1800" kern="100" dirty="0">
                        <a:solidFill>
                          <a:srgbClr val="F23C00"/>
                        </a:solidFill>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r>
              <a:tr h="478183">
                <a:tc rowSpan="2">
                  <a:txBody>
                    <a:bodyPr/>
                    <a:lstStyle/>
                    <a:p>
                      <a:pPr algn="ctr" fontAlgn="ctr">
                        <a:spcAft>
                          <a:spcPts val="0"/>
                        </a:spcAft>
                      </a:pPr>
                      <a:r>
                        <a:rPr lang="zh-CN" sz="1800" kern="0">
                          <a:effectLst/>
                        </a:rPr>
                        <a:t>宣贯政策</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l" fontAlgn="ctr">
                        <a:spcAft>
                          <a:spcPts val="0"/>
                        </a:spcAft>
                      </a:pPr>
                      <a:r>
                        <a:rPr lang="zh-CN" sz="1800" kern="0">
                          <a:effectLst/>
                        </a:rPr>
                        <a:t>组织政策宣传解读咨询活动数量</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a:spcAft>
                          <a:spcPts val="0"/>
                        </a:spcAft>
                      </a:pPr>
                      <a:r>
                        <a:rPr lang="zh-CN" sz="1800" kern="100">
                          <a:effectLst/>
                        </a:rPr>
                        <a:t>（）</a:t>
                      </a:r>
                      <a:r>
                        <a:rPr lang="zh-CN" sz="1800" kern="0">
                          <a:effectLst/>
                        </a:rPr>
                        <a:t>场（次）</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a:spcAft>
                          <a:spcPts val="0"/>
                        </a:spcAft>
                      </a:pPr>
                      <a:r>
                        <a:rPr lang="zh-CN" sz="1800" kern="100">
                          <a:effectLst/>
                        </a:rPr>
                        <a:t>（）</a:t>
                      </a:r>
                      <a:r>
                        <a:rPr lang="zh-CN" sz="1800" kern="0">
                          <a:effectLst/>
                        </a:rPr>
                        <a:t>场（次）</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r>
              <a:tr h="287463">
                <a:tc vMerge="1">
                  <a:tcPr/>
                </a:tc>
                <a:tc>
                  <a:txBody>
                    <a:bodyPr/>
                    <a:lstStyle/>
                    <a:p>
                      <a:pPr algn="l" fontAlgn="ctr">
                        <a:spcAft>
                          <a:spcPts val="0"/>
                        </a:spcAft>
                      </a:pPr>
                      <a:r>
                        <a:rPr lang="zh-CN" sz="1800" kern="0">
                          <a:effectLst/>
                        </a:rPr>
                        <a:t>政策宣传解读咨询服务企业数量</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r>
              <a:tr h="574926">
                <a:tc>
                  <a:txBody>
                    <a:bodyPr/>
                    <a:lstStyle/>
                    <a:p>
                      <a:pPr algn="ctr" fontAlgn="ctr">
                        <a:spcAft>
                          <a:spcPts val="0"/>
                        </a:spcAft>
                      </a:pPr>
                      <a:r>
                        <a:rPr lang="zh-CN" sz="1800" kern="0">
                          <a:effectLst/>
                        </a:rPr>
                        <a:t>推送政策</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l" fontAlgn="ctr">
                        <a:spcAft>
                          <a:spcPts val="0"/>
                        </a:spcAft>
                      </a:pPr>
                      <a:r>
                        <a:rPr lang="zh-CN" sz="1800" kern="0">
                          <a:effectLst/>
                        </a:rPr>
                        <a:t>通过政策服务互联网平台或移动</a:t>
                      </a:r>
                      <a:r>
                        <a:rPr lang="en-US" sz="1800" kern="0">
                          <a:effectLst/>
                        </a:rPr>
                        <a:t>APP</a:t>
                      </a:r>
                      <a:r>
                        <a:rPr lang="zh-CN" sz="1800" kern="0">
                          <a:effectLst/>
                        </a:rPr>
                        <a:t>推送政策服务企业数量</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r>
              <a:tr h="287463">
                <a:tc rowSpan="2">
                  <a:txBody>
                    <a:bodyPr/>
                    <a:lstStyle/>
                    <a:p>
                      <a:pPr algn="ctr" fontAlgn="ctr">
                        <a:spcAft>
                          <a:spcPts val="0"/>
                        </a:spcAft>
                      </a:pPr>
                      <a:r>
                        <a:rPr lang="zh-CN" sz="1800" kern="0">
                          <a:effectLst/>
                        </a:rPr>
                        <a:t>落实政策</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l" fontAlgn="ctr">
                        <a:spcAft>
                          <a:spcPts val="0"/>
                        </a:spcAft>
                      </a:pPr>
                      <a:r>
                        <a:rPr lang="zh-CN" sz="1800" kern="0">
                          <a:effectLst/>
                        </a:rPr>
                        <a:t>辅导企业享受财税等具体政策的企业数量</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r>
              <a:tr h="574926">
                <a:tc vMerge="1">
                  <a:tcPr/>
                </a:tc>
                <a:tc>
                  <a:txBody>
                    <a:bodyPr/>
                    <a:lstStyle/>
                    <a:p>
                      <a:pPr algn="l" fontAlgn="ctr">
                        <a:spcAft>
                          <a:spcPts val="0"/>
                        </a:spcAft>
                      </a:pPr>
                      <a:r>
                        <a:rPr lang="zh-CN" sz="1800" kern="0">
                          <a:effectLst/>
                        </a:rPr>
                        <a:t>通过政策服务互联网平台或移动</a:t>
                      </a:r>
                      <a:r>
                        <a:rPr lang="en-US" sz="1800" kern="0">
                          <a:effectLst/>
                        </a:rPr>
                        <a:t>APP</a:t>
                      </a:r>
                      <a:r>
                        <a:rPr lang="zh-CN" sz="1800" kern="0">
                          <a:effectLst/>
                        </a:rPr>
                        <a:t>在线办理，落实具体政策服务企业数量</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r>
              <a:tr h="478183">
                <a:tc rowSpan="4">
                  <a:txBody>
                    <a:bodyPr/>
                    <a:lstStyle/>
                    <a:p>
                      <a:pPr algn="ctr" fontAlgn="ctr">
                        <a:spcAft>
                          <a:spcPts val="0"/>
                        </a:spcAft>
                      </a:pPr>
                      <a:r>
                        <a:rPr lang="zh-CN" sz="1800" kern="0">
                          <a:effectLst/>
                        </a:rPr>
                        <a:t>拓展市场</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l" fontAlgn="ctr">
                        <a:spcAft>
                          <a:spcPts val="0"/>
                        </a:spcAft>
                      </a:pPr>
                      <a:r>
                        <a:rPr lang="zh-CN" sz="1800" kern="0">
                          <a:effectLst/>
                        </a:rPr>
                        <a:t>举办展览展销会、上下游企业供需对接活动数量</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a:spcAft>
                          <a:spcPts val="0"/>
                        </a:spcAft>
                      </a:pPr>
                      <a:r>
                        <a:rPr lang="zh-CN" sz="1800" kern="100">
                          <a:effectLst/>
                        </a:rPr>
                        <a:t>（）</a:t>
                      </a:r>
                      <a:r>
                        <a:rPr lang="zh-CN" sz="1800" kern="0">
                          <a:effectLst/>
                        </a:rPr>
                        <a:t>场（次）</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a:spcAft>
                          <a:spcPts val="0"/>
                        </a:spcAft>
                      </a:pPr>
                      <a:r>
                        <a:rPr lang="zh-CN" sz="1800" kern="100">
                          <a:effectLst/>
                        </a:rPr>
                        <a:t>（）</a:t>
                      </a:r>
                      <a:r>
                        <a:rPr lang="zh-CN" sz="1800" kern="0">
                          <a:effectLst/>
                        </a:rPr>
                        <a:t>场（次）</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r>
              <a:tr h="287463">
                <a:tc vMerge="1">
                  <a:tcPr/>
                </a:tc>
                <a:tc>
                  <a:txBody>
                    <a:bodyPr/>
                    <a:lstStyle/>
                    <a:p>
                      <a:pPr algn="l" fontAlgn="ctr">
                        <a:spcAft>
                          <a:spcPts val="0"/>
                        </a:spcAft>
                      </a:pPr>
                      <a:r>
                        <a:rPr lang="zh-CN" sz="1800" kern="0">
                          <a:effectLst/>
                        </a:rPr>
                        <a:t>提供市场拓展服务的企业数量</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r>
              <a:tr h="287463">
                <a:tc vMerge="1">
                  <a:tcPr/>
                </a:tc>
                <a:tc>
                  <a:txBody>
                    <a:bodyPr/>
                    <a:lstStyle/>
                    <a:p>
                      <a:pPr algn="l" fontAlgn="ctr">
                        <a:spcAft>
                          <a:spcPts val="0"/>
                        </a:spcAft>
                      </a:pPr>
                      <a:r>
                        <a:rPr lang="zh-CN" sz="1800" kern="0">
                          <a:effectLst/>
                        </a:rPr>
                        <a:t>其中：签订服务合同的企业数量</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r>
              <a:tr h="318788">
                <a:tc vMerge="1">
                  <a:tcPr/>
                </a:tc>
                <a:tc>
                  <a:txBody>
                    <a:bodyPr/>
                    <a:lstStyle/>
                    <a:p>
                      <a:pPr algn="l" fontAlgn="ctr">
                        <a:spcAft>
                          <a:spcPts val="0"/>
                        </a:spcAft>
                      </a:pPr>
                      <a:r>
                        <a:rPr lang="zh-CN" sz="1800" kern="0">
                          <a:effectLst/>
                        </a:rPr>
                        <a:t>促成交易订单金额</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a:spcAft>
                          <a:spcPts val="0"/>
                        </a:spcAft>
                      </a:pPr>
                      <a:r>
                        <a:rPr lang="zh-CN" sz="1800" kern="0" dirty="0">
                          <a:effectLst/>
                        </a:rPr>
                        <a:t>（）万元</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c>
                  <a:txBody>
                    <a:bodyPr/>
                    <a:lstStyle/>
                    <a:p>
                      <a:pPr algn="ctr">
                        <a:spcAft>
                          <a:spcPts val="0"/>
                        </a:spcAft>
                      </a:pPr>
                      <a:r>
                        <a:rPr lang="zh-CN" sz="1800" kern="0" dirty="0">
                          <a:effectLst/>
                        </a:rPr>
                        <a:t>（）万元</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2594" marR="32594" marT="0" marB="0" anchor="ctr"/>
                </a:tc>
              </a:tr>
            </a:tbl>
          </a:graphicData>
        </a:graphic>
      </p:graphicFrame>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0" y="6437313"/>
            <a:ext cx="12192000" cy="427037"/>
            <a:chOff x="0" y="6437630"/>
            <a:chExt cx="12192000" cy="426720"/>
          </a:xfrm>
        </p:grpSpPr>
        <p:pic>
          <p:nvPicPr>
            <p:cNvPr id="3789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图片 14"/>
            <p:cNvPicPr>
              <a:picLocks noChangeAspect="1" noChangeArrowheads="1"/>
            </p:cNvPicPr>
            <p:nvPr/>
          </p:nvPicPr>
          <p:blipFill>
            <a:blip r:embed="rId1">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文本占位符 1"/>
          <p:cNvSpPr>
            <a:spLocks noGrp="1"/>
          </p:cNvSpPr>
          <p:nvPr>
            <p:ph type="body" sz="quarter" idx="13"/>
          </p:nvPr>
        </p:nvSpPr>
        <p:spPr>
          <a:xfrm>
            <a:off x="334963" y="395288"/>
            <a:ext cx="1006475" cy="923925"/>
          </a:xfrm>
        </p:spPr>
        <p:txBody>
          <a:bodyPr/>
          <a:lstStyle/>
          <a:p>
            <a:pPr fontAlgn="auto">
              <a:spcAft>
                <a:spcPts val="0"/>
              </a:spcAft>
              <a:defRPr/>
            </a:pPr>
            <a:r>
              <a:rPr lang="zh-CN" altLang="en-US" dirty="0"/>
              <a:t>参</a:t>
            </a:r>
            <a:endParaRPr lang="zh-CN" altLang="en-US" dirty="0"/>
          </a:p>
        </p:txBody>
      </p:sp>
      <p:sp>
        <p:nvSpPr>
          <p:cNvPr id="31" name="文本占位符 2"/>
          <p:cNvSpPr>
            <a:spLocks noGrp="1"/>
          </p:cNvSpPr>
          <p:nvPr>
            <p:ph type="body" sz="quarter" idx="14"/>
          </p:nvPr>
        </p:nvSpPr>
        <p:spPr>
          <a:xfrm>
            <a:off x="1352549" y="606425"/>
            <a:ext cx="4830967" cy="461665"/>
          </a:xfrm>
        </p:spPr>
        <p:txBody>
          <a:bodyPr/>
          <a:lstStyle/>
          <a:p>
            <a:pPr lvl="0" algn="just" fontAlgn="ctr"/>
            <a:r>
              <a:rPr lang="zh-CN" altLang="en-US"/>
              <a:t>服务平台报送情况</a:t>
            </a:r>
            <a:endParaRPr lang="en-US" altLang="zh-CN" dirty="0"/>
          </a:p>
        </p:txBody>
      </p:sp>
      <p:graphicFrame>
        <p:nvGraphicFramePr>
          <p:cNvPr id="2" name="表格 1"/>
          <p:cNvGraphicFramePr>
            <a:graphicFrameLocks noGrp="1"/>
          </p:cNvGraphicFramePr>
          <p:nvPr/>
        </p:nvGraphicFramePr>
        <p:xfrm>
          <a:off x="1219200" y="1419850"/>
          <a:ext cx="10071176" cy="4929314"/>
        </p:xfrm>
        <a:graphic>
          <a:graphicData uri="http://schemas.openxmlformats.org/drawingml/2006/table">
            <a:tbl>
              <a:tblPr firstRow="1" firstCol="1" bandRow="1">
                <a:tableStyleId>{5C22544A-7EE6-4342-B048-85BDC9FD1C3A}</a:tableStyleId>
              </a:tblPr>
              <a:tblGrid>
                <a:gridCol w="1198780"/>
                <a:gridCol w="5303717"/>
                <a:gridCol w="1583438"/>
                <a:gridCol w="1985241"/>
              </a:tblGrid>
              <a:tr h="351792">
                <a:tc rowSpan="4">
                  <a:txBody>
                    <a:bodyPr/>
                    <a:lstStyle/>
                    <a:p>
                      <a:pPr algn="ctr" fontAlgn="ctr">
                        <a:spcAft>
                          <a:spcPts val="0"/>
                        </a:spcAft>
                      </a:pPr>
                      <a:r>
                        <a:rPr lang="zh-CN" sz="1800" kern="0">
                          <a:effectLst/>
                        </a:rPr>
                        <a:t>引才育才</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l" fontAlgn="ctr">
                        <a:spcAft>
                          <a:spcPts val="0"/>
                        </a:spcAft>
                      </a:pPr>
                      <a:r>
                        <a:rPr lang="zh-CN" sz="1800" kern="0">
                          <a:effectLst/>
                        </a:rPr>
                        <a:t>提供人才招聘对接服务企业数量</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r>
              <a:tr h="351792">
                <a:tc vMerge="1">
                  <a:tcPr/>
                </a:tc>
                <a:tc>
                  <a:txBody>
                    <a:bodyPr/>
                    <a:lstStyle/>
                    <a:p>
                      <a:pPr algn="l" fontAlgn="ctr">
                        <a:spcAft>
                          <a:spcPts val="0"/>
                        </a:spcAft>
                      </a:pPr>
                      <a:r>
                        <a:rPr lang="zh-CN" sz="1800" kern="0">
                          <a:effectLst/>
                        </a:rPr>
                        <a:t>开设中小企业经营管理领军人才、技能人才等培训班数量</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ctr">
                        <a:spcAft>
                          <a:spcPts val="0"/>
                        </a:spcAft>
                      </a:pPr>
                      <a:r>
                        <a:rPr lang="zh-CN" sz="1800" kern="100">
                          <a:effectLst/>
                        </a:rPr>
                        <a:t>（）人</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ctr">
                        <a:spcAft>
                          <a:spcPts val="0"/>
                        </a:spcAft>
                      </a:pPr>
                      <a:r>
                        <a:rPr lang="zh-CN" sz="1800" kern="100">
                          <a:effectLst/>
                        </a:rPr>
                        <a:t>（）人</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r>
              <a:tr h="351792">
                <a:tc vMerge="1">
                  <a:tcPr/>
                </a:tc>
                <a:tc>
                  <a:txBody>
                    <a:bodyPr/>
                    <a:lstStyle/>
                    <a:p>
                      <a:pPr algn="l" fontAlgn="ctr">
                        <a:spcAft>
                          <a:spcPts val="0"/>
                        </a:spcAft>
                      </a:pPr>
                      <a:r>
                        <a:rPr lang="zh-CN" sz="1800" kern="0">
                          <a:effectLst/>
                        </a:rPr>
                        <a:t>线上培训中小企业人数</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ctr">
                        <a:spcAft>
                          <a:spcPts val="0"/>
                        </a:spcAft>
                      </a:pPr>
                      <a:r>
                        <a:rPr lang="zh-CN" sz="1800" kern="100">
                          <a:effectLst/>
                        </a:rPr>
                        <a:t>（）人</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ctr">
                        <a:spcAft>
                          <a:spcPts val="0"/>
                        </a:spcAft>
                      </a:pPr>
                      <a:r>
                        <a:rPr lang="zh-CN" sz="1800" kern="100">
                          <a:effectLst/>
                        </a:rPr>
                        <a:t>（）人</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r>
              <a:tr h="351792">
                <a:tc vMerge="1">
                  <a:tcPr/>
                </a:tc>
                <a:tc>
                  <a:txBody>
                    <a:bodyPr/>
                    <a:lstStyle/>
                    <a:p>
                      <a:pPr algn="l" fontAlgn="ctr">
                        <a:spcAft>
                          <a:spcPts val="0"/>
                        </a:spcAft>
                      </a:pPr>
                      <a:r>
                        <a:rPr lang="zh-CN" sz="1800" kern="0">
                          <a:effectLst/>
                        </a:rPr>
                        <a:t>线下培训中小企业人数</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ctr">
                        <a:spcAft>
                          <a:spcPts val="0"/>
                        </a:spcAft>
                      </a:pPr>
                      <a:r>
                        <a:rPr lang="zh-CN" sz="1800" kern="100">
                          <a:effectLst/>
                        </a:rPr>
                        <a:t>（）人</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ctr">
                        <a:spcAft>
                          <a:spcPts val="0"/>
                        </a:spcAft>
                      </a:pPr>
                      <a:r>
                        <a:rPr lang="zh-CN" sz="1800" kern="100">
                          <a:effectLst/>
                        </a:rPr>
                        <a:t>（）人</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r>
              <a:tr h="703585">
                <a:tc rowSpan="4">
                  <a:txBody>
                    <a:bodyPr/>
                    <a:lstStyle/>
                    <a:p>
                      <a:pPr algn="ctr" fontAlgn="ctr">
                        <a:spcAft>
                          <a:spcPts val="0"/>
                        </a:spcAft>
                      </a:pPr>
                      <a:r>
                        <a:rPr lang="zh-CN" sz="1800" kern="0">
                          <a:effectLst/>
                        </a:rPr>
                        <a:t>融资促进</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l" fontAlgn="ctr">
                        <a:spcAft>
                          <a:spcPts val="0"/>
                        </a:spcAft>
                      </a:pPr>
                      <a:r>
                        <a:rPr lang="zh-CN" sz="1800" kern="0">
                          <a:effectLst/>
                        </a:rPr>
                        <a:t>开展融资对接、投融资路演活动数量</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ctr">
                        <a:spcAft>
                          <a:spcPts val="0"/>
                        </a:spcAft>
                      </a:pPr>
                      <a:r>
                        <a:rPr lang="zh-CN" sz="1800" kern="100">
                          <a:effectLst/>
                        </a:rPr>
                        <a:t>（）</a:t>
                      </a:r>
                      <a:r>
                        <a:rPr lang="zh-CN" sz="1800" kern="0">
                          <a:effectLst/>
                        </a:rPr>
                        <a:t>场（次）</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ctr">
                        <a:spcAft>
                          <a:spcPts val="0"/>
                        </a:spcAft>
                      </a:pPr>
                      <a:r>
                        <a:rPr lang="zh-CN" sz="1800" kern="100">
                          <a:effectLst/>
                        </a:rPr>
                        <a:t>（）</a:t>
                      </a:r>
                      <a:r>
                        <a:rPr lang="zh-CN" sz="1800" kern="0">
                          <a:effectLst/>
                        </a:rPr>
                        <a:t>场（次）</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r>
              <a:tr h="351792">
                <a:tc vMerge="1">
                  <a:tcPr/>
                </a:tc>
                <a:tc>
                  <a:txBody>
                    <a:bodyPr/>
                    <a:lstStyle/>
                    <a:p>
                      <a:pPr algn="l" fontAlgn="ctr">
                        <a:spcAft>
                          <a:spcPts val="0"/>
                        </a:spcAft>
                      </a:pPr>
                      <a:r>
                        <a:rPr lang="zh-CN" sz="1800" kern="0">
                          <a:effectLst/>
                        </a:rPr>
                        <a:t>提供银企对接、贷款担保、信用评价、上市辅导、融资路演等服务企业数量</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r>
              <a:tr h="351792">
                <a:tc vMerge="1">
                  <a:tcPr/>
                </a:tc>
                <a:tc>
                  <a:txBody>
                    <a:bodyPr/>
                    <a:lstStyle/>
                    <a:p>
                      <a:pPr algn="l" fontAlgn="ctr">
                        <a:spcAft>
                          <a:spcPts val="0"/>
                        </a:spcAft>
                      </a:pPr>
                      <a:r>
                        <a:rPr lang="zh-CN" sz="1800" kern="0">
                          <a:effectLst/>
                        </a:rPr>
                        <a:t>其中：签订服务合同的企业数量</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r>
              <a:tr h="469057">
                <a:tc vMerge="1">
                  <a:tcPr/>
                </a:tc>
                <a:tc>
                  <a:txBody>
                    <a:bodyPr/>
                    <a:lstStyle/>
                    <a:p>
                      <a:pPr algn="l" fontAlgn="ctr">
                        <a:spcAft>
                          <a:spcPts val="0"/>
                        </a:spcAft>
                      </a:pPr>
                      <a:r>
                        <a:rPr lang="zh-CN" sz="1800" kern="0">
                          <a:effectLst/>
                        </a:rPr>
                        <a:t>达成融资意向金额</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ctr">
                        <a:spcAft>
                          <a:spcPts val="0"/>
                        </a:spcAft>
                      </a:pPr>
                      <a:r>
                        <a:rPr lang="zh-CN" sz="1800" kern="100">
                          <a:effectLst/>
                        </a:rPr>
                        <a:t>（）万元</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ctr">
                        <a:spcAft>
                          <a:spcPts val="0"/>
                        </a:spcAft>
                      </a:pPr>
                      <a:r>
                        <a:rPr lang="zh-CN" sz="1800" kern="100">
                          <a:effectLst/>
                        </a:rPr>
                        <a:t>（）万元</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r>
              <a:tr h="364356">
                <a:tc rowSpan="3">
                  <a:txBody>
                    <a:bodyPr/>
                    <a:lstStyle/>
                    <a:p>
                      <a:pPr algn="ctr" fontAlgn="ctr">
                        <a:spcAft>
                          <a:spcPts val="0"/>
                        </a:spcAft>
                      </a:pPr>
                      <a:r>
                        <a:rPr lang="zh-CN" sz="1800" kern="0">
                          <a:effectLst/>
                        </a:rPr>
                        <a:t>法律服务</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l" fontAlgn="ctr">
                        <a:spcAft>
                          <a:spcPts val="0"/>
                        </a:spcAft>
                      </a:pPr>
                      <a:r>
                        <a:rPr lang="zh-CN" sz="1800" kern="0">
                          <a:effectLst/>
                        </a:rPr>
                        <a:t>提供法律宣讲、法律咨询、法治体检、法律顾问、合规管理、争议协商调解等服务企业数量</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r>
              <a:tr h="351792">
                <a:tc vMerge="1">
                  <a:tcPr/>
                </a:tc>
                <a:tc>
                  <a:txBody>
                    <a:bodyPr/>
                    <a:lstStyle/>
                    <a:p>
                      <a:pPr algn="l" fontAlgn="ctr">
                        <a:spcAft>
                          <a:spcPts val="0"/>
                        </a:spcAft>
                      </a:pPr>
                      <a:r>
                        <a:rPr lang="zh-CN" sz="1800" kern="0">
                          <a:effectLst/>
                        </a:rPr>
                        <a:t>其中：签订服务合同的企业数量</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r>
              <a:tr h="351792">
                <a:tc vMerge="1">
                  <a:tcPr/>
                </a:tc>
                <a:tc>
                  <a:txBody>
                    <a:bodyPr/>
                    <a:lstStyle/>
                    <a:p>
                      <a:pPr algn="l" fontAlgn="ctr">
                        <a:spcAft>
                          <a:spcPts val="0"/>
                        </a:spcAft>
                      </a:pPr>
                      <a:r>
                        <a:rPr lang="zh-CN" sz="1800" kern="0">
                          <a:effectLst/>
                        </a:rPr>
                        <a:t>帮助企业解决法律问题数量</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ctr">
                        <a:spcAft>
                          <a:spcPts val="0"/>
                        </a:spcAft>
                      </a:pPr>
                      <a:r>
                        <a:rPr lang="zh-CN" sz="1800" kern="100">
                          <a:effectLst/>
                        </a:rPr>
                        <a:t>（）</a:t>
                      </a:r>
                      <a:r>
                        <a:rPr lang="zh-CN" sz="1800" kern="0">
                          <a:effectLst/>
                        </a:rPr>
                        <a:t>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c>
                  <a:txBody>
                    <a:bodyPr/>
                    <a:lstStyle/>
                    <a:p>
                      <a:pPr algn="ctr">
                        <a:spcAft>
                          <a:spcPts val="0"/>
                        </a:spcAft>
                      </a:pPr>
                      <a:r>
                        <a:rPr lang="zh-CN" sz="1800" kern="100" dirty="0">
                          <a:effectLst/>
                        </a:rPr>
                        <a:t>（）</a:t>
                      </a:r>
                      <a:r>
                        <a:rPr lang="zh-CN" sz="1800" kern="0" dirty="0">
                          <a:effectLst/>
                        </a:rPr>
                        <a:t>件</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0256" marR="50256" marT="0" marB="0" anchor="ctr"/>
                </a:tc>
              </a:tr>
            </a:tbl>
          </a:graphicData>
        </a:graphic>
      </p:graphicFrame>
    </p:spTree>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0" y="6437313"/>
            <a:ext cx="12192000" cy="427037"/>
            <a:chOff x="0" y="6437630"/>
            <a:chExt cx="12192000" cy="426720"/>
          </a:xfrm>
        </p:grpSpPr>
        <p:pic>
          <p:nvPicPr>
            <p:cNvPr id="3789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图片 14"/>
            <p:cNvPicPr>
              <a:picLocks noChangeAspect="1" noChangeArrowheads="1"/>
            </p:cNvPicPr>
            <p:nvPr/>
          </p:nvPicPr>
          <p:blipFill>
            <a:blip r:embed="rId1">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文本占位符 1"/>
          <p:cNvSpPr>
            <a:spLocks noGrp="1"/>
          </p:cNvSpPr>
          <p:nvPr>
            <p:ph type="body" sz="quarter" idx="13"/>
          </p:nvPr>
        </p:nvSpPr>
        <p:spPr>
          <a:xfrm>
            <a:off x="334963" y="395288"/>
            <a:ext cx="1006475" cy="923925"/>
          </a:xfrm>
        </p:spPr>
        <p:txBody>
          <a:bodyPr/>
          <a:lstStyle/>
          <a:p>
            <a:pPr fontAlgn="auto">
              <a:spcAft>
                <a:spcPts val="0"/>
              </a:spcAft>
              <a:defRPr/>
            </a:pPr>
            <a:r>
              <a:rPr lang="zh-CN" altLang="en-US" dirty="0"/>
              <a:t>参</a:t>
            </a:r>
            <a:endParaRPr lang="zh-CN" altLang="en-US" dirty="0"/>
          </a:p>
        </p:txBody>
      </p:sp>
      <p:sp>
        <p:nvSpPr>
          <p:cNvPr id="31" name="文本占位符 2"/>
          <p:cNvSpPr>
            <a:spLocks noGrp="1"/>
          </p:cNvSpPr>
          <p:nvPr>
            <p:ph type="body" sz="quarter" idx="14"/>
          </p:nvPr>
        </p:nvSpPr>
        <p:spPr>
          <a:xfrm>
            <a:off x="1352549" y="606425"/>
            <a:ext cx="4830967" cy="461665"/>
          </a:xfrm>
        </p:spPr>
        <p:txBody>
          <a:bodyPr/>
          <a:lstStyle/>
          <a:p>
            <a:pPr lvl="0" algn="just" fontAlgn="ctr"/>
            <a:r>
              <a:rPr lang="zh-CN" altLang="en-US"/>
              <a:t>服务平台报送情况</a:t>
            </a:r>
            <a:endParaRPr lang="en-US" altLang="zh-CN" dirty="0"/>
          </a:p>
        </p:txBody>
      </p:sp>
      <p:graphicFrame>
        <p:nvGraphicFramePr>
          <p:cNvPr id="2" name="表格 1"/>
          <p:cNvGraphicFramePr>
            <a:graphicFrameLocks noGrp="1"/>
          </p:cNvGraphicFramePr>
          <p:nvPr/>
        </p:nvGraphicFramePr>
        <p:xfrm>
          <a:off x="834906" y="1720158"/>
          <a:ext cx="10522188" cy="4198131"/>
        </p:xfrm>
        <a:graphic>
          <a:graphicData uri="http://schemas.openxmlformats.org/drawingml/2006/table">
            <a:tbl>
              <a:tblPr firstRow="1" firstCol="1" bandRow="1">
                <a:tableStyleId>{5C22544A-7EE6-4342-B048-85BDC9FD1C3A}</a:tableStyleId>
              </a:tblPr>
              <a:tblGrid>
                <a:gridCol w="2044096"/>
                <a:gridCol w="5640309"/>
                <a:gridCol w="1457608"/>
                <a:gridCol w="1380175"/>
              </a:tblGrid>
              <a:tr h="666376">
                <a:tc rowSpan="3">
                  <a:txBody>
                    <a:bodyPr/>
                    <a:lstStyle/>
                    <a:p>
                      <a:pPr algn="ctr" fontAlgn="ctr">
                        <a:spcAft>
                          <a:spcPts val="0"/>
                        </a:spcAft>
                      </a:pPr>
                      <a:r>
                        <a:rPr lang="zh-CN" sz="1800" kern="0" dirty="0">
                          <a:effectLst/>
                        </a:rPr>
                        <a:t>科技成果赋智</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c>
                  <a:txBody>
                    <a:bodyPr/>
                    <a:lstStyle/>
                    <a:p>
                      <a:pPr algn="l" fontAlgn="ctr">
                        <a:spcAft>
                          <a:spcPts val="0"/>
                        </a:spcAft>
                      </a:pPr>
                      <a:r>
                        <a:rPr lang="zh-CN" sz="1800" kern="0" dirty="0">
                          <a:effectLst/>
                        </a:rPr>
                        <a:t>提供技术研发、实验试验、检验检测、资源共享、技术成果转化推广、知识产权、工业设计等服务企业数量</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r>
              <a:tr h="507462">
                <a:tc vMerge="1">
                  <a:tcPr/>
                </a:tc>
                <a:tc>
                  <a:txBody>
                    <a:bodyPr/>
                    <a:lstStyle/>
                    <a:p>
                      <a:pPr algn="l" fontAlgn="ctr">
                        <a:spcAft>
                          <a:spcPts val="0"/>
                        </a:spcAft>
                      </a:pPr>
                      <a:r>
                        <a:rPr lang="zh-CN" sz="1800" kern="0" dirty="0">
                          <a:effectLst/>
                        </a:rPr>
                        <a:t>其中：签订服务合同的企业数量</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c>
                  <a:txBody>
                    <a:bodyPr/>
                    <a:lstStyle/>
                    <a:p>
                      <a:pPr algn="ctr">
                        <a:spcAft>
                          <a:spcPts val="0"/>
                        </a:spcAft>
                      </a:pPr>
                      <a:r>
                        <a:rPr lang="zh-CN" sz="1800" kern="100" dirty="0">
                          <a:effectLst/>
                        </a:rPr>
                        <a:t>（）家</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r>
              <a:tr h="676617">
                <a:tc vMerge="1">
                  <a:tcPr/>
                </a:tc>
                <a:tc>
                  <a:txBody>
                    <a:bodyPr/>
                    <a:lstStyle/>
                    <a:p>
                      <a:pPr algn="l" fontAlgn="ctr">
                        <a:spcAft>
                          <a:spcPts val="0"/>
                        </a:spcAft>
                      </a:pPr>
                      <a:r>
                        <a:rPr lang="zh-CN" sz="1800" kern="0">
                          <a:effectLst/>
                        </a:rPr>
                        <a:t>技术成果转化合同金额</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c>
                  <a:txBody>
                    <a:bodyPr/>
                    <a:lstStyle/>
                    <a:p>
                      <a:pPr algn="ctr">
                        <a:spcAft>
                          <a:spcPts val="0"/>
                        </a:spcAft>
                      </a:pPr>
                      <a:r>
                        <a:rPr lang="zh-CN" sz="1800" kern="100" dirty="0">
                          <a:effectLst/>
                        </a:rPr>
                        <a:t>（）万元</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c>
                  <a:txBody>
                    <a:bodyPr/>
                    <a:lstStyle/>
                    <a:p>
                      <a:pPr algn="ctr">
                        <a:spcAft>
                          <a:spcPts val="0"/>
                        </a:spcAft>
                      </a:pPr>
                      <a:r>
                        <a:rPr lang="zh-CN" sz="1800" kern="100">
                          <a:effectLst/>
                        </a:rPr>
                        <a:t>（）万元</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r>
              <a:tr h="666376">
                <a:tc rowSpan="2">
                  <a:txBody>
                    <a:bodyPr/>
                    <a:lstStyle/>
                    <a:p>
                      <a:pPr algn="ctr" fontAlgn="ctr">
                        <a:spcAft>
                          <a:spcPts val="0"/>
                        </a:spcAft>
                      </a:pPr>
                      <a:r>
                        <a:rPr lang="zh-CN" sz="1800" kern="0">
                          <a:effectLst/>
                        </a:rPr>
                        <a:t>质量标准品牌赋值</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c>
                  <a:txBody>
                    <a:bodyPr/>
                    <a:lstStyle/>
                    <a:p>
                      <a:pPr algn="l" fontAlgn="ctr">
                        <a:spcAft>
                          <a:spcPts val="0"/>
                        </a:spcAft>
                      </a:pPr>
                      <a:r>
                        <a:rPr lang="zh-CN" sz="1800" kern="0">
                          <a:effectLst/>
                        </a:rPr>
                        <a:t>提供发展战略、精益生产、财务管理、市场营销、品牌提升、数字化转型等管理诊断和咨询服务企业数量</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c>
                  <a:txBody>
                    <a:bodyPr/>
                    <a:lstStyle/>
                    <a:p>
                      <a:pPr algn="ctr">
                        <a:spcAft>
                          <a:spcPts val="0"/>
                        </a:spcAft>
                      </a:pPr>
                      <a:r>
                        <a:rPr lang="zh-CN" sz="1800" kern="100" dirty="0">
                          <a:effectLst/>
                        </a:rPr>
                        <a:t>（）家</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c>
                  <a:txBody>
                    <a:bodyPr/>
                    <a:lstStyle/>
                    <a:p>
                      <a:pPr algn="ctr">
                        <a:spcAft>
                          <a:spcPts val="0"/>
                        </a:spcAft>
                      </a:pPr>
                      <a:r>
                        <a:rPr lang="zh-CN" sz="1800" kern="100" dirty="0">
                          <a:effectLst/>
                        </a:rPr>
                        <a:t>（）家</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r>
              <a:tr h="507462">
                <a:tc vMerge="1">
                  <a:tcPr/>
                </a:tc>
                <a:tc>
                  <a:txBody>
                    <a:bodyPr/>
                    <a:lstStyle/>
                    <a:p>
                      <a:pPr algn="l" fontAlgn="ctr">
                        <a:spcAft>
                          <a:spcPts val="0"/>
                        </a:spcAft>
                      </a:pPr>
                      <a:r>
                        <a:rPr lang="zh-CN" sz="1800" kern="0">
                          <a:effectLst/>
                        </a:rPr>
                        <a:t>其中：签订服务合同的企业数量</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c>
                  <a:txBody>
                    <a:bodyPr/>
                    <a:lstStyle/>
                    <a:p>
                      <a:pPr algn="ctr">
                        <a:spcAft>
                          <a:spcPts val="0"/>
                        </a:spcAft>
                      </a:pPr>
                      <a:r>
                        <a:rPr lang="zh-CN" sz="1800" kern="100" dirty="0">
                          <a:effectLst/>
                        </a:rPr>
                        <a:t>（）家</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r>
              <a:tr h="666376">
                <a:tc rowSpan="2">
                  <a:txBody>
                    <a:bodyPr/>
                    <a:lstStyle/>
                    <a:p>
                      <a:pPr algn="ctr" fontAlgn="ctr">
                        <a:spcAft>
                          <a:spcPts val="0"/>
                        </a:spcAft>
                      </a:pPr>
                      <a:r>
                        <a:rPr lang="zh-CN" sz="1800" kern="0" dirty="0">
                          <a:effectLst/>
                        </a:rPr>
                        <a:t>数字化赋能</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c>
                  <a:txBody>
                    <a:bodyPr/>
                    <a:lstStyle/>
                    <a:p>
                      <a:pPr algn="l" fontAlgn="ctr">
                        <a:spcAft>
                          <a:spcPts val="0"/>
                        </a:spcAft>
                      </a:pPr>
                      <a:r>
                        <a:rPr lang="zh-CN" sz="1800" kern="0">
                          <a:effectLst/>
                        </a:rPr>
                        <a:t>提供数字化评价诊断、数字化平台、系统解决方案，设备和业务上云等服务企业数量</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c>
                  <a:txBody>
                    <a:bodyPr/>
                    <a:lstStyle/>
                    <a:p>
                      <a:pPr algn="ctr">
                        <a:spcAft>
                          <a:spcPts val="0"/>
                        </a:spcAft>
                      </a:pPr>
                      <a:r>
                        <a:rPr lang="zh-CN" sz="1800" kern="100" dirty="0">
                          <a:effectLst/>
                        </a:rPr>
                        <a:t>（）家</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r>
              <a:tr h="507462">
                <a:tc vMerge="1">
                  <a:tcPr/>
                </a:tc>
                <a:tc>
                  <a:txBody>
                    <a:bodyPr/>
                    <a:lstStyle/>
                    <a:p>
                      <a:pPr algn="l" fontAlgn="ctr">
                        <a:spcAft>
                          <a:spcPts val="0"/>
                        </a:spcAft>
                      </a:pPr>
                      <a:r>
                        <a:rPr lang="zh-CN" sz="1800" kern="0" dirty="0">
                          <a:effectLst/>
                        </a:rPr>
                        <a:t>其中：签订服务合同的企业数量</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c>
                  <a:txBody>
                    <a:bodyPr/>
                    <a:lstStyle/>
                    <a:p>
                      <a:pPr algn="ctr">
                        <a:spcAft>
                          <a:spcPts val="0"/>
                        </a:spcAft>
                      </a:pPr>
                      <a:r>
                        <a:rPr lang="zh-CN" sz="1800" kern="100" dirty="0">
                          <a:effectLst/>
                        </a:rPr>
                        <a:t>（）家</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686" marR="59686" marT="0" marB="0" anchor="ctr"/>
                </a:tc>
              </a:tr>
            </a:tbl>
          </a:graphicData>
        </a:graphic>
      </p:graphicFrame>
    </p:spTree>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0" y="6437313"/>
            <a:ext cx="12192000" cy="427037"/>
            <a:chOff x="0" y="6437630"/>
            <a:chExt cx="12192000" cy="426720"/>
          </a:xfrm>
        </p:grpSpPr>
        <p:pic>
          <p:nvPicPr>
            <p:cNvPr id="3789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图片 14"/>
            <p:cNvPicPr>
              <a:picLocks noChangeAspect="1" noChangeArrowheads="1"/>
            </p:cNvPicPr>
            <p:nvPr/>
          </p:nvPicPr>
          <p:blipFill>
            <a:blip r:embed="rId1">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文本占位符 1"/>
          <p:cNvSpPr>
            <a:spLocks noGrp="1"/>
          </p:cNvSpPr>
          <p:nvPr>
            <p:ph type="body" sz="quarter" idx="13"/>
          </p:nvPr>
        </p:nvSpPr>
        <p:spPr>
          <a:xfrm>
            <a:off x="334963" y="395288"/>
            <a:ext cx="1006475" cy="923925"/>
          </a:xfrm>
        </p:spPr>
        <p:txBody>
          <a:bodyPr/>
          <a:lstStyle/>
          <a:p>
            <a:pPr fontAlgn="auto">
              <a:spcAft>
                <a:spcPts val="0"/>
              </a:spcAft>
              <a:defRPr/>
            </a:pPr>
            <a:r>
              <a:rPr lang="zh-CN" altLang="en-US" dirty="0"/>
              <a:t>参</a:t>
            </a:r>
            <a:endParaRPr lang="zh-CN" altLang="en-US" dirty="0"/>
          </a:p>
        </p:txBody>
      </p:sp>
      <p:sp>
        <p:nvSpPr>
          <p:cNvPr id="31" name="文本占位符 2"/>
          <p:cNvSpPr>
            <a:spLocks noGrp="1"/>
          </p:cNvSpPr>
          <p:nvPr>
            <p:ph type="body" sz="quarter" idx="14"/>
          </p:nvPr>
        </p:nvSpPr>
        <p:spPr>
          <a:xfrm>
            <a:off x="1352549" y="606425"/>
            <a:ext cx="4830967" cy="461665"/>
          </a:xfrm>
        </p:spPr>
        <p:txBody>
          <a:bodyPr/>
          <a:lstStyle/>
          <a:p>
            <a:pPr lvl="0" algn="just" fontAlgn="ctr"/>
            <a:r>
              <a:rPr lang="zh-CN" altLang="en-US"/>
              <a:t>服务平台报送情况</a:t>
            </a:r>
            <a:endParaRPr lang="en-US" altLang="zh-CN" dirty="0"/>
          </a:p>
        </p:txBody>
      </p:sp>
      <p:graphicFrame>
        <p:nvGraphicFramePr>
          <p:cNvPr id="2" name="表格 1"/>
          <p:cNvGraphicFramePr>
            <a:graphicFrameLocks noGrp="1"/>
          </p:cNvGraphicFramePr>
          <p:nvPr/>
        </p:nvGraphicFramePr>
        <p:xfrm>
          <a:off x="932027" y="1821409"/>
          <a:ext cx="10327946" cy="4380690"/>
        </p:xfrm>
        <a:graphic>
          <a:graphicData uri="http://schemas.openxmlformats.org/drawingml/2006/table">
            <a:tbl>
              <a:tblPr firstRow="1" firstCol="1" bandRow="1">
                <a:tableStyleId>{5C22544A-7EE6-4342-B048-85BDC9FD1C3A}</a:tableStyleId>
              </a:tblPr>
              <a:tblGrid>
                <a:gridCol w="3431743"/>
                <a:gridCol w="2797521"/>
                <a:gridCol w="2037030"/>
                <a:gridCol w="2061652"/>
              </a:tblGrid>
              <a:tr h="244970">
                <a:tc rowSpan="11">
                  <a:txBody>
                    <a:bodyPr/>
                    <a:lstStyle/>
                    <a:p>
                      <a:pPr algn="ctr" fontAlgn="ctr">
                        <a:spcAft>
                          <a:spcPts val="0"/>
                        </a:spcAft>
                      </a:pPr>
                      <a:r>
                        <a:rPr lang="zh-CN" sz="1800" kern="0">
                          <a:effectLst/>
                        </a:rPr>
                        <a:t>签订合作协议的服务机构</a:t>
                      </a:r>
                      <a:endParaRPr lang="zh-CN" sz="1800" kern="100">
                        <a:effectLst/>
                      </a:endParaRPr>
                    </a:p>
                    <a:p>
                      <a:pPr algn="ctr" fontAlgn="ctr">
                        <a:spcAft>
                          <a:spcPts val="0"/>
                        </a:spcAft>
                      </a:pPr>
                      <a:r>
                        <a:rPr lang="zh-CN" sz="1800" kern="0">
                          <a:effectLst/>
                        </a:rPr>
                        <a:t>数量</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c gridSpan="3">
                  <a:txBody>
                    <a:bodyPr/>
                    <a:lstStyle/>
                    <a:p>
                      <a:pPr algn="ctr">
                        <a:spcAft>
                          <a:spcPts val="0"/>
                        </a:spcAft>
                      </a:pPr>
                      <a:r>
                        <a:rPr lang="zh-CN" sz="1800" kern="100">
                          <a:effectLst/>
                        </a:rPr>
                        <a:t>服务机构聚集情况</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c hMerge="1">
                  <a:tcPr/>
                </a:tc>
                <a:tc hMerge="1">
                  <a:tcPr/>
                </a:tc>
              </a:tr>
              <a:tr h="410637">
                <a:tc vMerge="1">
                  <a:tcPr/>
                </a:tc>
                <a:tc>
                  <a:txBody>
                    <a:bodyPr/>
                    <a:lstStyle/>
                    <a:p>
                      <a:pPr algn="l" latinLnBrk="1">
                        <a:lnSpc>
                          <a:spcPts val="1725"/>
                        </a:lnSpc>
                        <a:spcAft>
                          <a:spcPts val="0"/>
                        </a:spcAft>
                      </a:pPr>
                      <a:r>
                        <a:rPr lang="zh-CN" sz="1800" kern="0">
                          <a:effectLst/>
                        </a:rPr>
                        <a:t>宣贯政策</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r>
              <a:tr h="410637">
                <a:tc vMerge="1">
                  <a:tcPr/>
                </a:tc>
                <a:tc>
                  <a:txBody>
                    <a:bodyPr/>
                    <a:lstStyle/>
                    <a:p>
                      <a:pPr algn="l" latinLnBrk="1">
                        <a:lnSpc>
                          <a:spcPts val="1725"/>
                        </a:lnSpc>
                        <a:spcAft>
                          <a:spcPts val="0"/>
                        </a:spcAft>
                      </a:pPr>
                      <a:r>
                        <a:rPr lang="zh-CN" sz="1800" kern="0">
                          <a:effectLst/>
                        </a:rPr>
                        <a:t>推送政策</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r>
              <a:tr h="410637">
                <a:tc vMerge="1">
                  <a:tcPr/>
                </a:tc>
                <a:tc>
                  <a:txBody>
                    <a:bodyPr/>
                    <a:lstStyle/>
                    <a:p>
                      <a:pPr algn="l" latinLnBrk="1">
                        <a:lnSpc>
                          <a:spcPts val="1725"/>
                        </a:lnSpc>
                        <a:spcAft>
                          <a:spcPts val="0"/>
                        </a:spcAft>
                      </a:pPr>
                      <a:r>
                        <a:rPr lang="zh-CN" sz="1800" kern="0">
                          <a:effectLst/>
                        </a:rPr>
                        <a:t>落实政策</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r>
              <a:tr h="410637">
                <a:tc vMerge="1">
                  <a:tcPr/>
                </a:tc>
                <a:tc>
                  <a:txBody>
                    <a:bodyPr/>
                    <a:lstStyle/>
                    <a:p>
                      <a:pPr algn="l" latinLnBrk="1">
                        <a:lnSpc>
                          <a:spcPts val="1725"/>
                        </a:lnSpc>
                        <a:spcAft>
                          <a:spcPts val="0"/>
                        </a:spcAft>
                      </a:pPr>
                      <a:r>
                        <a:rPr lang="zh-CN" sz="1800" kern="0">
                          <a:effectLst/>
                        </a:rPr>
                        <a:t>拓展市场</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r>
              <a:tr h="410637">
                <a:tc vMerge="1">
                  <a:tcPr/>
                </a:tc>
                <a:tc>
                  <a:txBody>
                    <a:bodyPr/>
                    <a:lstStyle/>
                    <a:p>
                      <a:pPr algn="l" latinLnBrk="1">
                        <a:lnSpc>
                          <a:spcPts val="1725"/>
                        </a:lnSpc>
                        <a:spcAft>
                          <a:spcPts val="0"/>
                        </a:spcAft>
                      </a:pPr>
                      <a:r>
                        <a:rPr lang="zh-CN" sz="1800" kern="0">
                          <a:effectLst/>
                        </a:rPr>
                        <a:t>引才育才</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r>
              <a:tr h="410637">
                <a:tc vMerge="1">
                  <a:tcPr/>
                </a:tc>
                <a:tc>
                  <a:txBody>
                    <a:bodyPr/>
                    <a:lstStyle/>
                    <a:p>
                      <a:pPr algn="l" latinLnBrk="1">
                        <a:lnSpc>
                          <a:spcPts val="1725"/>
                        </a:lnSpc>
                        <a:spcAft>
                          <a:spcPts val="0"/>
                        </a:spcAft>
                      </a:pPr>
                      <a:r>
                        <a:rPr lang="zh-CN" sz="1800" kern="0">
                          <a:effectLst/>
                        </a:rPr>
                        <a:t>融资促进</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r>
              <a:tr h="410637">
                <a:tc vMerge="1">
                  <a:tcPr/>
                </a:tc>
                <a:tc>
                  <a:txBody>
                    <a:bodyPr/>
                    <a:lstStyle/>
                    <a:p>
                      <a:pPr algn="l" latinLnBrk="1">
                        <a:lnSpc>
                          <a:spcPts val="1725"/>
                        </a:lnSpc>
                        <a:spcAft>
                          <a:spcPts val="0"/>
                        </a:spcAft>
                      </a:pPr>
                      <a:r>
                        <a:rPr lang="zh-CN" sz="1800" kern="0">
                          <a:effectLst/>
                        </a:rPr>
                        <a:t>法律服务</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r>
              <a:tr h="410637">
                <a:tc vMerge="1">
                  <a:tcPr/>
                </a:tc>
                <a:tc>
                  <a:txBody>
                    <a:bodyPr/>
                    <a:lstStyle/>
                    <a:p>
                      <a:pPr algn="l" latinLnBrk="1">
                        <a:lnSpc>
                          <a:spcPts val="1725"/>
                        </a:lnSpc>
                        <a:spcAft>
                          <a:spcPts val="0"/>
                        </a:spcAft>
                      </a:pPr>
                      <a:r>
                        <a:rPr lang="zh-CN" sz="1800" kern="0">
                          <a:effectLst/>
                        </a:rPr>
                        <a:t>科技成果赋智</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r>
              <a:tr h="410637">
                <a:tc vMerge="1">
                  <a:tcPr/>
                </a:tc>
                <a:tc>
                  <a:txBody>
                    <a:bodyPr/>
                    <a:lstStyle/>
                    <a:p>
                      <a:pPr algn="l" latinLnBrk="1">
                        <a:lnSpc>
                          <a:spcPts val="1725"/>
                        </a:lnSpc>
                        <a:spcAft>
                          <a:spcPts val="0"/>
                        </a:spcAft>
                      </a:pPr>
                      <a:r>
                        <a:rPr lang="zh-CN" sz="1800" kern="0">
                          <a:effectLst/>
                        </a:rPr>
                        <a:t>质量标准品牌赋值</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r>
              <a:tr h="410637">
                <a:tc vMerge="1">
                  <a:tcPr/>
                </a:tc>
                <a:tc>
                  <a:txBody>
                    <a:bodyPr/>
                    <a:lstStyle/>
                    <a:p>
                      <a:pPr algn="l" latinLnBrk="1">
                        <a:lnSpc>
                          <a:spcPts val="1725"/>
                        </a:lnSpc>
                        <a:spcAft>
                          <a:spcPts val="0"/>
                        </a:spcAft>
                      </a:pPr>
                      <a:r>
                        <a:rPr lang="zh-CN" sz="1800" kern="0">
                          <a:effectLst/>
                        </a:rPr>
                        <a:t>数字化赋能</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c>
                  <a:txBody>
                    <a:bodyPr/>
                    <a:lstStyle/>
                    <a:p>
                      <a:pPr algn="ctr">
                        <a:spcAft>
                          <a:spcPts val="0"/>
                        </a:spcAft>
                      </a:pPr>
                      <a:r>
                        <a:rPr lang="zh-CN" sz="1800" kern="100">
                          <a:effectLst/>
                        </a:rPr>
                        <a:t>（）家</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c>
                  <a:txBody>
                    <a:bodyPr/>
                    <a:lstStyle/>
                    <a:p>
                      <a:pPr algn="ctr">
                        <a:spcAft>
                          <a:spcPts val="0"/>
                        </a:spcAft>
                      </a:pPr>
                      <a:r>
                        <a:rPr lang="zh-CN" sz="1800" kern="100" dirty="0">
                          <a:effectLst/>
                        </a:rPr>
                        <a:t>（）家</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8662" marR="58662" marT="0" marB="0" anchor="ctr"/>
                </a:tc>
              </a:tr>
            </a:tbl>
          </a:graphicData>
        </a:graphic>
      </p:graphicFrame>
    </p:spTree>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0" y="6437313"/>
            <a:ext cx="12192000" cy="427037"/>
            <a:chOff x="0" y="6437630"/>
            <a:chExt cx="12192000" cy="426720"/>
          </a:xfrm>
        </p:grpSpPr>
        <p:pic>
          <p:nvPicPr>
            <p:cNvPr id="3789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015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30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28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29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31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32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343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9358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86110" y="6437630"/>
              <a:ext cx="1219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图片 14"/>
            <p:cNvPicPr>
              <a:picLocks noChangeAspect="1" noChangeArrowheads="1"/>
            </p:cNvPicPr>
            <p:nvPr/>
          </p:nvPicPr>
          <p:blipFill>
            <a:blip r:embed="rId1">
              <a:extLst>
                <a:ext uri="{28A0092B-C50C-407E-A947-70E740481C1C}">
                  <a14:useLocalDpi xmlns:a14="http://schemas.microsoft.com/office/drawing/2010/main" val="0"/>
                </a:ext>
              </a:extLst>
            </a:blip>
            <a:srcRect r="83125"/>
            <a:stretch>
              <a:fillRect/>
            </a:stretch>
          </p:blipFill>
          <p:spPr bwMode="auto">
            <a:xfrm>
              <a:off x="11986260" y="6437630"/>
              <a:ext cx="20574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文本占位符 1"/>
          <p:cNvSpPr>
            <a:spLocks noGrp="1"/>
          </p:cNvSpPr>
          <p:nvPr>
            <p:ph type="body" sz="quarter" idx="13"/>
          </p:nvPr>
        </p:nvSpPr>
        <p:spPr>
          <a:xfrm>
            <a:off x="334963" y="395288"/>
            <a:ext cx="1006475" cy="923925"/>
          </a:xfrm>
        </p:spPr>
        <p:txBody>
          <a:bodyPr/>
          <a:lstStyle/>
          <a:p>
            <a:pPr fontAlgn="auto">
              <a:spcAft>
                <a:spcPts val="0"/>
              </a:spcAft>
              <a:defRPr/>
            </a:pPr>
            <a:r>
              <a:rPr lang="zh-CN" altLang="en-US" dirty="0"/>
              <a:t>参</a:t>
            </a:r>
            <a:endParaRPr lang="zh-CN" altLang="en-US" dirty="0"/>
          </a:p>
        </p:txBody>
      </p:sp>
      <p:sp>
        <p:nvSpPr>
          <p:cNvPr id="31" name="文本占位符 2"/>
          <p:cNvSpPr>
            <a:spLocks noGrp="1"/>
          </p:cNvSpPr>
          <p:nvPr>
            <p:ph type="body" sz="quarter" idx="14"/>
          </p:nvPr>
        </p:nvSpPr>
        <p:spPr>
          <a:xfrm>
            <a:off x="1352549" y="606425"/>
            <a:ext cx="4830967" cy="461665"/>
          </a:xfrm>
        </p:spPr>
        <p:txBody>
          <a:bodyPr/>
          <a:lstStyle/>
          <a:p>
            <a:pPr lvl="0" algn="just" fontAlgn="ctr"/>
            <a:r>
              <a:rPr lang="zh-CN" altLang="en-US"/>
              <a:t>服务平台报送情况</a:t>
            </a:r>
            <a:endParaRPr lang="en-US" altLang="zh-CN" dirty="0"/>
          </a:p>
        </p:txBody>
      </p:sp>
      <p:graphicFrame>
        <p:nvGraphicFramePr>
          <p:cNvPr id="2" name="表格 1"/>
          <p:cNvGraphicFramePr>
            <a:graphicFrameLocks noGrp="1"/>
          </p:cNvGraphicFramePr>
          <p:nvPr/>
        </p:nvGraphicFramePr>
        <p:xfrm>
          <a:off x="838200" y="1539090"/>
          <a:ext cx="10515599" cy="4604164"/>
        </p:xfrm>
        <a:graphic>
          <a:graphicData uri="http://schemas.openxmlformats.org/drawingml/2006/table">
            <a:tbl>
              <a:tblPr firstRow="1" firstCol="1" bandRow="1">
                <a:tableStyleId>{5C22544A-7EE6-4342-B048-85BDC9FD1C3A}</a:tableStyleId>
              </a:tblPr>
              <a:tblGrid>
                <a:gridCol w="1354409"/>
                <a:gridCol w="5846673"/>
                <a:gridCol w="1533174"/>
                <a:gridCol w="1781343"/>
              </a:tblGrid>
              <a:tr h="300059">
                <a:tc>
                  <a:txBody>
                    <a:bodyPr/>
                    <a:lstStyle/>
                    <a:p>
                      <a:pPr algn="ctr" fontAlgn="ctr">
                        <a:spcAft>
                          <a:spcPts val="0"/>
                        </a:spcAft>
                      </a:pPr>
                      <a:r>
                        <a:rPr lang="zh-CN" sz="1800" kern="100">
                          <a:effectLst/>
                        </a:rPr>
                        <a:t>志愿服务</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c>
                  <a:txBody>
                    <a:bodyPr/>
                    <a:lstStyle/>
                    <a:p>
                      <a:pPr algn="l" fontAlgn="ctr">
                        <a:spcAft>
                          <a:spcPts val="0"/>
                        </a:spcAft>
                      </a:pPr>
                      <a:r>
                        <a:rPr lang="zh-CN" sz="1800" kern="0">
                          <a:effectLst/>
                        </a:rPr>
                        <a:t>是否为中小企业主管部门认定的中小企业志愿服务站</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c>
                  <a:txBody>
                    <a:bodyPr/>
                    <a:lstStyle/>
                    <a:p>
                      <a:pPr algn="ctr">
                        <a:spcAft>
                          <a:spcPts val="0"/>
                        </a:spcAft>
                      </a:pPr>
                      <a:r>
                        <a:rPr lang="zh-CN" sz="1800" kern="100">
                          <a:effectLst/>
                        </a:rPr>
                        <a:t>是（）</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c>
                  <a:txBody>
                    <a:bodyPr/>
                    <a:lstStyle/>
                    <a:p>
                      <a:pPr algn="ctr">
                        <a:spcAft>
                          <a:spcPts val="0"/>
                        </a:spcAft>
                      </a:pPr>
                      <a:r>
                        <a:rPr lang="zh-CN" sz="1800" kern="100">
                          <a:effectLst/>
                        </a:rPr>
                        <a:t>否（）</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r>
              <a:tr h="300059">
                <a:tc gridSpan="4">
                  <a:txBody>
                    <a:bodyPr/>
                    <a:lstStyle/>
                    <a:p>
                      <a:pPr algn="ctr">
                        <a:spcAft>
                          <a:spcPts val="0"/>
                        </a:spcAft>
                      </a:pPr>
                      <a:r>
                        <a:rPr lang="zh-CN" sz="1800" kern="100">
                          <a:effectLst/>
                        </a:rPr>
                        <a:t>服务案例</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c hMerge="1">
                  <a:tcPr/>
                </a:tc>
                <a:tc hMerge="1">
                  <a:tcPr/>
                </a:tc>
                <a:tc hMerge="1">
                  <a:tcPr/>
                </a:tc>
              </a:tr>
              <a:tr h="300059">
                <a:tc>
                  <a:txBody>
                    <a:bodyPr/>
                    <a:lstStyle/>
                    <a:p>
                      <a:pPr algn="ctr" fontAlgn="ctr">
                        <a:spcAft>
                          <a:spcPts val="0"/>
                        </a:spcAft>
                      </a:pPr>
                      <a:r>
                        <a:rPr lang="zh-CN" sz="1800" kern="0">
                          <a:effectLst/>
                        </a:rPr>
                        <a:t>案例标题</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c gridSpan="3">
                  <a:txBody>
                    <a:bodyPr/>
                    <a:lstStyle/>
                    <a:p>
                      <a:pPr algn="ctr">
                        <a:spcAft>
                          <a:spcPts val="0"/>
                        </a:spcAft>
                      </a:pPr>
                      <a:r>
                        <a:rPr lang="en-US" sz="1800" kern="100">
                          <a:effectLst/>
                        </a:rPr>
                        <a:t> </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c hMerge="1">
                  <a:tcPr/>
                </a:tc>
                <a:tc hMerge="1">
                  <a:tcPr/>
                </a:tc>
              </a:tr>
              <a:tr h="3703987">
                <a:tc>
                  <a:txBody>
                    <a:bodyPr/>
                    <a:lstStyle/>
                    <a:p>
                      <a:pPr algn="ctr" fontAlgn="ctr">
                        <a:spcAft>
                          <a:spcPts val="0"/>
                        </a:spcAft>
                      </a:pPr>
                      <a:r>
                        <a:rPr lang="zh-CN" sz="1800" kern="0">
                          <a:effectLst/>
                        </a:rPr>
                        <a:t>案例内容</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c gridSpan="3">
                  <a:txBody>
                    <a:bodyPr/>
                    <a:lstStyle/>
                    <a:p>
                      <a:pPr algn="ctr">
                        <a:spcAft>
                          <a:spcPts val="0"/>
                        </a:spcAft>
                      </a:pPr>
                      <a:r>
                        <a:rPr lang="zh-CN" altLang="en-US" sz="1800" kern="100" dirty="0">
                          <a:effectLst/>
                        </a:rPr>
                        <a:t>（文字</a:t>
                      </a:r>
                      <a:r>
                        <a:rPr lang="en-US" altLang="zh-CN" sz="1800" kern="100" dirty="0">
                          <a:effectLst/>
                        </a:rPr>
                        <a:t>+</a:t>
                      </a:r>
                      <a:r>
                        <a:rPr lang="zh-CN" altLang="en-US" sz="1800" kern="100" dirty="0">
                          <a:effectLst/>
                        </a:rPr>
                        <a:t>照片）</a:t>
                      </a:r>
                      <a:r>
                        <a:rPr lang="en-US" sz="1800" kern="100" dirty="0">
                          <a:effectLst/>
                        </a:rPr>
                        <a:t> </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728" marR="59728" marT="0" marB="0" anchor="ctr"/>
                </a:tc>
                <a:tc hMerge="1">
                  <a:tcPr/>
                </a:tc>
                <a:tc hMerge="1">
                  <a:tcPr/>
                </a:tc>
              </a:tr>
            </a:tbl>
          </a:graphicData>
        </a:graphic>
      </p:graphicFrame>
    </p:spTree>
  </p:cSld>
  <p:clrMapOvr>
    <a:masterClrMapping/>
  </p:clrMapOvr>
  <p:transition spd="slow">
    <p:dissolve/>
  </p:transition>
</p:sld>
</file>

<file path=ppt/tags/tag1.xml><?xml version="1.0" encoding="utf-8"?>
<p:tagLst xmlns:p="http://schemas.openxmlformats.org/presentationml/2006/main">
  <p:tag name="commondata" val="eyJoZGlkIjoiYzRhYjg5MGFkNGRmZTQzOWNkNzI1M2U0MjgzYjg2NDYifQ=="/>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000000"/>
      </a:dk2>
      <a:lt2>
        <a:srgbClr val="FFFFFF"/>
      </a:lt2>
      <a:accent1>
        <a:srgbClr val="18CFE2"/>
      </a:accent1>
      <a:accent2>
        <a:srgbClr val="C00000"/>
      </a:accent2>
      <a:accent3>
        <a:srgbClr val="A5A5A5"/>
      </a:accent3>
      <a:accent4>
        <a:srgbClr val="FFC000"/>
      </a:accent4>
      <a:accent5>
        <a:srgbClr val="4472C4"/>
      </a:accent5>
      <a:accent6>
        <a:srgbClr val="70AD47"/>
      </a:accent6>
      <a:hlink>
        <a:srgbClr val="0563C1"/>
      </a:hlink>
      <a:folHlink>
        <a:srgbClr val="954F72"/>
      </a:folHlink>
    </a:clrScheme>
    <a:fontScheme name="自定义 61">
      <a:majorFont>
        <a:latin typeface="Calibri"/>
        <a:ea typeface="宋体"/>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2020.08.07个人模板</Template>
  <TotalTime>0</TotalTime>
  <Words>9125</Words>
  <Application>WPS 演示</Application>
  <PresentationFormat>宽屏</PresentationFormat>
  <Paragraphs>1989</Paragraphs>
  <Slides>25</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25</vt:i4>
      </vt:variant>
    </vt:vector>
  </HeadingPairs>
  <TitlesOfParts>
    <vt:vector size="44" baseType="lpstr">
      <vt:lpstr>Arial</vt:lpstr>
      <vt:lpstr>宋体</vt:lpstr>
      <vt:lpstr>Wingdings</vt:lpstr>
      <vt:lpstr>Calibri</vt:lpstr>
      <vt:lpstr>微软雅黑</vt:lpstr>
      <vt:lpstr>Arial Unicode MS</vt:lpstr>
      <vt:lpstr>Times New Roman</vt:lpstr>
      <vt:lpstr>仿宋_GB2312</vt:lpstr>
      <vt:lpstr>仿宋</vt:lpstr>
      <vt:lpstr>Tahoma</vt:lpstr>
      <vt:lpstr>system-ui</vt:lpstr>
      <vt:lpstr>Sazanami Mincho</vt:lpstr>
      <vt:lpstr>Tamanegi_Geki</vt:lpstr>
      <vt:lpstr>方正小标宋简体</vt:lpstr>
      <vt:lpstr>等线</vt:lpstr>
      <vt:lpstr>黑体</vt:lpstr>
      <vt:lpstr>方正小标宋简体</vt:lpstr>
      <vt:lpstr>仿宋_GB2312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shixd</dc:creator>
  <cp:lastModifiedBy>蔷薇</cp:lastModifiedBy>
  <cp:revision>261</cp:revision>
  <dcterms:created xsi:type="dcterms:W3CDTF">2022-03-14T08:25:00Z</dcterms:created>
  <dcterms:modified xsi:type="dcterms:W3CDTF">2024-03-25T00:32:43Z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CFD5B9141D104E99B12290832C1FA971_12</vt:lpwstr>
  </property>
  <property fmtid="{D5CDD505-2E9C-101B-9397-08002B2CF9AE}" pid="3" name="KSOProductBuildVer">
    <vt:lpwstr>2052-12.1.0.16412</vt:lpwstr>
  </property>
</Properties>
</file>